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3863" r:id="rId5"/>
    <p:sldId id="3858" r:id="rId6"/>
    <p:sldId id="3849" r:id="rId7"/>
    <p:sldId id="261" r:id="rId8"/>
    <p:sldId id="3846" r:id="rId9"/>
    <p:sldId id="3850" r:id="rId10"/>
    <p:sldId id="3859" r:id="rId11"/>
    <p:sldId id="3851" r:id="rId12"/>
    <p:sldId id="3852" r:id="rId13"/>
    <p:sldId id="265" r:id="rId14"/>
    <p:sldId id="263" r:id="rId15"/>
    <p:sldId id="3848" r:id="rId16"/>
    <p:sldId id="3853" r:id="rId17"/>
    <p:sldId id="3855" r:id="rId18"/>
    <p:sldId id="3854" r:id="rId19"/>
    <p:sldId id="3856" r:id="rId20"/>
    <p:sldId id="3857" r:id="rId21"/>
    <p:sldId id="3861" r:id="rId22"/>
    <p:sldId id="3860" r:id="rId23"/>
    <p:sldId id="3862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0792EC-B0EB-4BBD-A8C9-B2DD0CC91BB6}" v="9" dt="2024-04-13T12:48:32.395"/>
    <p1510:client id="{8BAC5DF4-FEA3-4C93-8DD4-710D6A6F2732}" v="9" dt="2024-04-14T21:52:29.447"/>
    <p1510:client id="{9458BB00-153E-4FB7-834E-4FB545404981}" v="52" dt="2024-04-14T16:26:47.972"/>
    <p1510:client id="{BD05B804-69BE-4AFA-A8DE-667F201A1E64}" v="288" dt="2024-04-14T19:52:28.542"/>
    <p1510:client id="{BD3B4678-FAB1-4310-B7A3-5B512F2817DE}" v="129" dt="2024-04-14T21:01:57.342"/>
  </p1510:revLst>
</p1510:revInfo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8CE261C-F162-4A37-9ADF-1956FB2E19B4}" type="doc">
      <dgm:prSet loTypeId="urn:microsoft.com/office/officeart/2018/2/layout/IconVerticalSolidList" loCatId="icon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145E50FD-F230-4663-805D-9C26BDFB082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Emphasis on Integrity</a:t>
          </a:r>
          <a:r>
            <a:rPr lang="en-US" b="1" dirty="0">
              <a:latin typeface="Tw Cen MT"/>
            </a:rPr>
            <a:t>:-</a:t>
          </a:r>
          <a:r>
            <a:rPr lang="en-US" dirty="0">
              <a:solidFill>
                <a:srgbClr val="000000"/>
              </a:solidFill>
              <a:latin typeface="Calibri"/>
              <a:cs typeface="Calibri"/>
            </a:rPr>
            <a:t>Virtue ethics emphasizes honesty, integrity, and empathy in handling sensitive information, aligning with the protection of vulnerable populations' digital data.</a:t>
          </a:r>
          <a:endParaRPr lang="en-US" dirty="0"/>
        </a:p>
      </dgm:t>
    </dgm:pt>
    <dgm:pt modelId="{066A564A-5185-49A1-AD13-FDB64FB936B6}" type="parTrans" cxnId="{D6598F96-2E12-4233-91B7-F6FC4D579E66}">
      <dgm:prSet/>
      <dgm:spPr/>
      <dgm:t>
        <a:bodyPr/>
        <a:lstStyle/>
        <a:p>
          <a:endParaRPr lang="en-US"/>
        </a:p>
      </dgm:t>
    </dgm:pt>
    <dgm:pt modelId="{88F21801-96BC-4A82-A469-DF7D99CF99B8}" type="sibTrans" cxnId="{D6598F96-2E12-4233-91B7-F6FC4D579E66}">
      <dgm:prSet/>
      <dgm:spPr/>
      <dgm:t>
        <a:bodyPr/>
        <a:lstStyle/>
        <a:p>
          <a:endParaRPr lang="en-US"/>
        </a:p>
      </dgm:t>
    </dgm:pt>
    <dgm:pt modelId="{45242E30-4FB0-4D25-B525-B7E17B800ED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Promoting Trust</a:t>
          </a:r>
          <a:r>
            <a:rPr lang="en-US" b="1" dirty="0">
              <a:latin typeface="Tw Cen MT"/>
            </a:rPr>
            <a:t>:-</a:t>
          </a:r>
          <a:r>
            <a:rPr lang="en-US" dirty="0">
              <a:solidFill>
                <a:srgbClr val="444444"/>
              </a:solidFill>
              <a:latin typeface="Calibri"/>
              <a:cs typeface="Calibri"/>
            </a:rPr>
            <a:t>Fostering trust and transparency in digital interactions is essential in upholding the principles of virtue ethics in data privacy practices.</a:t>
          </a:r>
        </a:p>
      </dgm:t>
    </dgm:pt>
    <dgm:pt modelId="{BF1E068D-03A4-40C3-8723-7F3726461D69}" type="parTrans" cxnId="{4FA51BF7-0D3B-4A6E-85C4-36580974E6ED}">
      <dgm:prSet/>
      <dgm:spPr/>
      <dgm:t>
        <a:bodyPr/>
        <a:lstStyle/>
        <a:p>
          <a:endParaRPr lang="en-US"/>
        </a:p>
      </dgm:t>
    </dgm:pt>
    <dgm:pt modelId="{6F236905-E08E-4520-B4B7-9C4FF3B77B00}" type="sibTrans" cxnId="{4FA51BF7-0D3B-4A6E-85C4-36580974E6ED}">
      <dgm:prSet/>
      <dgm:spPr/>
      <dgm:t>
        <a:bodyPr/>
        <a:lstStyle/>
        <a:p>
          <a:endParaRPr lang="en-US"/>
        </a:p>
      </dgm:t>
    </dgm:pt>
    <dgm:pt modelId="{5888E53E-BB18-42A9-BC59-ACD65644A1E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Educational Role</a:t>
          </a:r>
          <a:r>
            <a:rPr lang="en-US" b="1" dirty="0">
              <a:latin typeface="Tw Cen MT"/>
            </a:rPr>
            <a:t>:-</a:t>
          </a:r>
          <a:r>
            <a:rPr lang="en-US" dirty="0">
              <a:solidFill>
                <a:srgbClr val="444444"/>
              </a:solidFill>
              <a:latin typeface="Calibri"/>
              <a:cs typeface="Calibri"/>
            </a:rPr>
            <a:t>Educators and caregivers play a crucial role in instilling virtuous values related to digital privacy and security among teenagers and elderly individuals.</a:t>
          </a:r>
        </a:p>
      </dgm:t>
    </dgm:pt>
    <dgm:pt modelId="{CFCC7546-2D1A-441A-BCD3-DF5AB7037EEF}" type="parTrans" cxnId="{7CACC337-B0A4-4BB6-84C7-D27BD2B3DCA0}">
      <dgm:prSet/>
      <dgm:spPr/>
      <dgm:t>
        <a:bodyPr/>
        <a:lstStyle/>
        <a:p>
          <a:endParaRPr lang="en-US"/>
        </a:p>
      </dgm:t>
    </dgm:pt>
    <dgm:pt modelId="{85D896E9-5D54-4700-A5B5-7B75E9B5979D}" type="sibTrans" cxnId="{7CACC337-B0A4-4BB6-84C7-D27BD2B3DCA0}">
      <dgm:prSet/>
      <dgm:spPr/>
      <dgm:t>
        <a:bodyPr/>
        <a:lstStyle/>
        <a:p>
          <a:endParaRPr lang="en-US"/>
        </a:p>
      </dgm:t>
    </dgm:pt>
    <dgm:pt modelId="{B222A894-8583-4B64-866B-437492C59E42}" type="pres">
      <dgm:prSet presAssocID="{A8CE261C-F162-4A37-9ADF-1956FB2E19B4}" presName="root" presStyleCnt="0">
        <dgm:presLayoutVars>
          <dgm:dir/>
          <dgm:resizeHandles val="exact"/>
        </dgm:presLayoutVars>
      </dgm:prSet>
      <dgm:spPr/>
    </dgm:pt>
    <dgm:pt modelId="{3A106700-F137-4DFE-87D0-D3546882BDF4}" type="pres">
      <dgm:prSet presAssocID="{145E50FD-F230-4663-805D-9C26BDFB0824}" presName="compNode" presStyleCnt="0"/>
      <dgm:spPr/>
    </dgm:pt>
    <dgm:pt modelId="{531497D5-E292-4945-AD05-BE1AE7CBB135}" type="pres">
      <dgm:prSet presAssocID="{145E50FD-F230-4663-805D-9C26BDFB0824}" presName="bgRect" presStyleLbl="bgShp" presStyleIdx="0" presStyleCnt="3"/>
      <dgm:spPr/>
    </dgm:pt>
    <dgm:pt modelId="{87F6F92B-04DC-42A5-9551-A4D786DFAB93}" type="pres">
      <dgm:prSet presAssocID="{145E50FD-F230-4663-805D-9C26BDFB0824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03025367-1FA9-41D2-B211-B01826907D05}" type="pres">
      <dgm:prSet presAssocID="{145E50FD-F230-4663-805D-9C26BDFB0824}" presName="spaceRect" presStyleCnt="0"/>
      <dgm:spPr/>
    </dgm:pt>
    <dgm:pt modelId="{191A728C-617F-4B86-A964-6B77CCAB5247}" type="pres">
      <dgm:prSet presAssocID="{145E50FD-F230-4663-805D-9C26BDFB0824}" presName="parTx" presStyleLbl="revTx" presStyleIdx="0" presStyleCnt="3">
        <dgm:presLayoutVars>
          <dgm:chMax val="0"/>
          <dgm:chPref val="0"/>
        </dgm:presLayoutVars>
      </dgm:prSet>
      <dgm:spPr/>
    </dgm:pt>
    <dgm:pt modelId="{B19CD026-E4FA-4723-B5AB-D613782A0649}" type="pres">
      <dgm:prSet presAssocID="{88F21801-96BC-4A82-A469-DF7D99CF99B8}" presName="sibTrans" presStyleCnt="0"/>
      <dgm:spPr/>
    </dgm:pt>
    <dgm:pt modelId="{9D348B86-48C9-4E7A-8DBE-784FFAC0FFEB}" type="pres">
      <dgm:prSet presAssocID="{45242E30-4FB0-4D25-B525-B7E17B800EDE}" presName="compNode" presStyleCnt="0"/>
      <dgm:spPr/>
    </dgm:pt>
    <dgm:pt modelId="{6E60CB23-44E8-4A14-A261-E1D37B963EB8}" type="pres">
      <dgm:prSet presAssocID="{45242E30-4FB0-4D25-B525-B7E17B800EDE}" presName="bgRect" presStyleLbl="bgShp" presStyleIdx="1" presStyleCnt="3"/>
      <dgm:spPr/>
    </dgm:pt>
    <dgm:pt modelId="{702F9D27-20C4-4396-8A5E-C51930E029DF}" type="pres">
      <dgm:prSet presAssocID="{45242E30-4FB0-4D25-B525-B7E17B800ED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7F82A728-2C1A-4E8C-AE96-A3B33E03893C}" type="pres">
      <dgm:prSet presAssocID="{45242E30-4FB0-4D25-B525-B7E17B800EDE}" presName="spaceRect" presStyleCnt="0"/>
      <dgm:spPr/>
    </dgm:pt>
    <dgm:pt modelId="{CD6E9E86-3250-4965-A072-81D74070EA22}" type="pres">
      <dgm:prSet presAssocID="{45242E30-4FB0-4D25-B525-B7E17B800EDE}" presName="parTx" presStyleLbl="revTx" presStyleIdx="1" presStyleCnt="3">
        <dgm:presLayoutVars>
          <dgm:chMax val="0"/>
          <dgm:chPref val="0"/>
        </dgm:presLayoutVars>
      </dgm:prSet>
      <dgm:spPr/>
    </dgm:pt>
    <dgm:pt modelId="{5AA3448D-E185-413C-9EF8-5ACF8FE4260B}" type="pres">
      <dgm:prSet presAssocID="{6F236905-E08E-4520-B4B7-9C4FF3B77B00}" presName="sibTrans" presStyleCnt="0"/>
      <dgm:spPr/>
    </dgm:pt>
    <dgm:pt modelId="{363980F7-B21A-4B48-813E-9C5135E9217A}" type="pres">
      <dgm:prSet presAssocID="{5888E53E-BB18-42A9-BC59-ACD65644A1E3}" presName="compNode" presStyleCnt="0"/>
      <dgm:spPr/>
    </dgm:pt>
    <dgm:pt modelId="{2DBF714D-1957-4ABB-BD78-C1E81CFA783C}" type="pres">
      <dgm:prSet presAssocID="{5888E53E-BB18-42A9-BC59-ACD65644A1E3}" presName="bgRect" presStyleLbl="bgShp" presStyleIdx="2" presStyleCnt="3"/>
      <dgm:spPr/>
    </dgm:pt>
    <dgm:pt modelId="{458A271B-129E-40BE-9B0A-1709CDD398BB}" type="pres">
      <dgm:prSet presAssocID="{5888E53E-BB18-42A9-BC59-ACD65644A1E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ooks"/>
        </a:ext>
      </dgm:extLst>
    </dgm:pt>
    <dgm:pt modelId="{9AAB91CD-F359-41AA-ADFA-506405FAA8A9}" type="pres">
      <dgm:prSet presAssocID="{5888E53E-BB18-42A9-BC59-ACD65644A1E3}" presName="spaceRect" presStyleCnt="0"/>
      <dgm:spPr/>
    </dgm:pt>
    <dgm:pt modelId="{E452719F-BDDC-4FD6-BB1C-60D2155C8A51}" type="pres">
      <dgm:prSet presAssocID="{5888E53E-BB18-42A9-BC59-ACD65644A1E3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7CACC337-B0A4-4BB6-84C7-D27BD2B3DCA0}" srcId="{A8CE261C-F162-4A37-9ADF-1956FB2E19B4}" destId="{5888E53E-BB18-42A9-BC59-ACD65644A1E3}" srcOrd="2" destOrd="0" parTransId="{CFCC7546-2D1A-441A-BCD3-DF5AB7037EEF}" sibTransId="{85D896E9-5D54-4700-A5B5-7B75E9B5979D}"/>
    <dgm:cxn modelId="{1BF80C5F-E265-4261-930D-FA10A8E74CAF}" type="presOf" srcId="{5888E53E-BB18-42A9-BC59-ACD65644A1E3}" destId="{E452719F-BDDC-4FD6-BB1C-60D2155C8A51}" srcOrd="0" destOrd="0" presId="urn:microsoft.com/office/officeart/2018/2/layout/IconVerticalSolidList"/>
    <dgm:cxn modelId="{277A8E4A-418F-4EF9-89CC-C3C200329D6C}" type="presOf" srcId="{145E50FD-F230-4663-805D-9C26BDFB0824}" destId="{191A728C-617F-4B86-A964-6B77CCAB5247}" srcOrd="0" destOrd="0" presId="urn:microsoft.com/office/officeart/2018/2/layout/IconVerticalSolidList"/>
    <dgm:cxn modelId="{5FB2C691-A328-4EB3-9DF1-6AA7DD11B4CD}" type="presOf" srcId="{45242E30-4FB0-4D25-B525-B7E17B800EDE}" destId="{CD6E9E86-3250-4965-A072-81D74070EA22}" srcOrd="0" destOrd="0" presId="urn:microsoft.com/office/officeart/2018/2/layout/IconVerticalSolidList"/>
    <dgm:cxn modelId="{D6598F96-2E12-4233-91B7-F6FC4D579E66}" srcId="{A8CE261C-F162-4A37-9ADF-1956FB2E19B4}" destId="{145E50FD-F230-4663-805D-9C26BDFB0824}" srcOrd="0" destOrd="0" parTransId="{066A564A-5185-49A1-AD13-FDB64FB936B6}" sibTransId="{88F21801-96BC-4A82-A469-DF7D99CF99B8}"/>
    <dgm:cxn modelId="{4F9F58EB-1689-42A7-A1D8-B9F505106F77}" type="presOf" srcId="{A8CE261C-F162-4A37-9ADF-1956FB2E19B4}" destId="{B222A894-8583-4B64-866B-437492C59E42}" srcOrd="0" destOrd="0" presId="urn:microsoft.com/office/officeart/2018/2/layout/IconVerticalSolidList"/>
    <dgm:cxn modelId="{4FA51BF7-0D3B-4A6E-85C4-36580974E6ED}" srcId="{A8CE261C-F162-4A37-9ADF-1956FB2E19B4}" destId="{45242E30-4FB0-4D25-B525-B7E17B800EDE}" srcOrd="1" destOrd="0" parTransId="{BF1E068D-03A4-40C3-8723-7F3726461D69}" sibTransId="{6F236905-E08E-4520-B4B7-9C4FF3B77B00}"/>
    <dgm:cxn modelId="{22C0809B-047C-4780-94D8-A91759D0C20E}" type="presParOf" srcId="{B222A894-8583-4B64-866B-437492C59E42}" destId="{3A106700-F137-4DFE-87D0-D3546882BDF4}" srcOrd="0" destOrd="0" presId="urn:microsoft.com/office/officeart/2018/2/layout/IconVerticalSolidList"/>
    <dgm:cxn modelId="{D48C02D0-51A7-4968-A6F1-94D8583A84B4}" type="presParOf" srcId="{3A106700-F137-4DFE-87D0-D3546882BDF4}" destId="{531497D5-E292-4945-AD05-BE1AE7CBB135}" srcOrd="0" destOrd="0" presId="urn:microsoft.com/office/officeart/2018/2/layout/IconVerticalSolidList"/>
    <dgm:cxn modelId="{275A7A31-BE5C-4252-B061-C3880A8E046B}" type="presParOf" srcId="{3A106700-F137-4DFE-87D0-D3546882BDF4}" destId="{87F6F92B-04DC-42A5-9551-A4D786DFAB93}" srcOrd="1" destOrd="0" presId="urn:microsoft.com/office/officeart/2018/2/layout/IconVerticalSolidList"/>
    <dgm:cxn modelId="{49A1CF59-581C-4507-A2AC-7D9084314795}" type="presParOf" srcId="{3A106700-F137-4DFE-87D0-D3546882BDF4}" destId="{03025367-1FA9-41D2-B211-B01826907D05}" srcOrd="2" destOrd="0" presId="urn:microsoft.com/office/officeart/2018/2/layout/IconVerticalSolidList"/>
    <dgm:cxn modelId="{30A9A46F-CAE1-4E47-A7F8-F15A2D01BF0A}" type="presParOf" srcId="{3A106700-F137-4DFE-87D0-D3546882BDF4}" destId="{191A728C-617F-4B86-A964-6B77CCAB5247}" srcOrd="3" destOrd="0" presId="urn:microsoft.com/office/officeart/2018/2/layout/IconVerticalSolidList"/>
    <dgm:cxn modelId="{3939B01E-5028-42C0-80B5-D08F3DD82454}" type="presParOf" srcId="{B222A894-8583-4B64-866B-437492C59E42}" destId="{B19CD026-E4FA-4723-B5AB-D613782A0649}" srcOrd="1" destOrd="0" presId="urn:microsoft.com/office/officeart/2018/2/layout/IconVerticalSolidList"/>
    <dgm:cxn modelId="{A2973329-38D2-41B0-8963-F380EA95D377}" type="presParOf" srcId="{B222A894-8583-4B64-866B-437492C59E42}" destId="{9D348B86-48C9-4E7A-8DBE-784FFAC0FFEB}" srcOrd="2" destOrd="0" presId="urn:microsoft.com/office/officeart/2018/2/layout/IconVerticalSolidList"/>
    <dgm:cxn modelId="{40265F59-634F-4B2F-9075-CEA09B30FD18}" type="presParOf" srcId="{9D348B86-48C9-4E7A-8DBE-784FFAC0FFEB}" destId="{6E60CB23-44E8-4A14-A261-E1D37B963EB8}" srcOrd="0" destOrd="0" presId="urn:microsoft.com/office/officeart/2018/2/layout/IconVerticalSolidList"/>
    <dgm:cxn modelId="{CC7D2562-DA68-4DC8-8C7A-B7311E68A64B}" type="presParOf" srcId="{9D348B86-48C9-4E7A-8DBE-784FFAC0FFEB}" destId="{702F9D27-20C4-4396-8A5E-C51930E029DF}" srcOrd="1" destOrd="0" presId="urn:microsoft.com/office/officeart/2018/2/layout/IconVerticalSolidList"/>
    <dgm:cxn modelId="{714FAACF-DEE1-40F1-BBD6-CD0DFDA3FAD2}" type="presParOf" srcId="{9D348B86-48C9-4E7A-8DBE-784FFAC0FFEB}" destId="{7F82A728-2C1A-4E8C-AE96-A3B33E03893C}" srcOrd="2" destOrd="0" presId="urn:microsoft.com/office/officeart/2018/2/layout/IconVerticalSolidList"/>
    <dgm:cxn modelId="{63D4A5B7-8537-4BDC-811F-24C28C4D4127}" type="presParOf" srcId="{9D348B86-48C9-4E7A-8DBE-784FFAC0FFEB}" destId="{CD6E9E86-3250-4965-A072-81D74070EA22}" srcOrd="3" destOrd="0" presId="urn:microsoft.com/office/officeart/2018/2/layout/IconVerticalSolidList"/>
    <dgm:cxn modelId="{19A9A31F-4DDE-40B8-A1C0-8ED971A391E0}" type="presParOf" srcId="{B222A894-8583-4B64-866B-437492C59E42}" destId="{5AA3448D-E185-413C-9EF8-5ACF8FE4260B}" srcOrd="3" destOrd="0" presId="urn:microsoft.com/office/officeart/2018/2/layout/IconVerticalSolidList"/>
    <dgm:cxn modelId="{3FD63FFE-FC80-414D-B9D0-88FC8D4914BA}" type="presParOf" srcId="{B222A894-8583-4B64-866B-437492C59E42}" destId="{363980F7-B21A-4B48-813E-9C5135E9217A}" srcOrd="4" destOrd="0" presId="urn:microsoft.com/office/officeart/2018/2/layout/IconVerticalSolidList"/>
    <dgm:cxn modelId="{4E3E37D2-96D1-4122-A26F-FE1B314B6EB1}" type="presParOf" srcId="{363980F7-B21A-4B48-813E-9C5135E9217A}" destId="{2DBF714D-1957-4ABB-BD78-C1E81CFA783C}" srcOrd="0" destOrd="0" presId="urn:microsoft.com/office/officeart/2018/2/layout/IconVerticalSolidList"/>
    <dgm:cxn modelId="{4DFFE368-B426-44EE-9BA1-3B69626E2577}" type="presParOf" srcId="{363980F7-B21A-4B48-813E-9C5135E9217A}" destId="{458A271B-129E-40BE-9B0A-1709CDD398BB}" srcOrd="1" destOrd="0" presId="urn:microsoft.com/office/officeart/2018/2/layout/IconVerticalSolidList"/>
    <dgm:cxn modelId="{E9AE71F0-DEB9-47DC-A4D7-219BB1DD8A73}" type="presParOf" srcId="{363980F7-B21A-4B48-813E-9C5135E9217A}" destId="{9AAB91CD-F359-41AA-ADFA-506405FAA8A9}" srcOrd="2" destOrd="0" presId="urn:microsoft.com/office/officeart/2018/2/layout/IconVerticalSolidList"/>
    <dgm:cxn modelId="{2BE72818-B8A0-4C3D-85C1-FE1B35098F8A}" type="presParOf" srcId="{363980F7-B21A-4B48-813E-9C5135E9217A}" destId="{E452719F-BDDC-4FD6-BB1C-60D2155C8A5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1497D5-E292-4945-AD05-BE1AE7CBB135}">
      <dsp:nvSpPr>
        <dsp:cNvPr id="0" name=""/>
        <dsp:cNvSpPr/>
      </dsp:nvSpPr>
      <dsp:spPr>
        <a:xfrm>
          <a:off x="0" y="524"/>
          <a:ext cx="10515600" cy="122760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F6F92B-04DC-42A5-9551-A4D786DFAB93}">
      <dsp:nvSpPr>
        <dsp:cNvPr id="0" name=""/>
        <dsp:cNvSpPr/>
      </dsp:nvSpPr>
      <dsp:spPr>
        <a:xfrm>
          <a:off x="371351" y="276736"/>
          <a:ext cx="675184" cy="67518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191A728C-617F-4B86-A964-6B77CCAB5247}">
      <dsp:nvSpPr>
        <dsp:cNvPr id="0" name=""/>
        <dsp:cNvSpPr/>
      </dsp:nvSpPr>
      <dsp:spPr>
        <a:xfrm>
          <a:off x="1417888" y="524"/>
          <a:ext cx="9097711" cy="1227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922" tIns="129922" rIns="129922" bIns="129922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Emphasis on Integrity</a:t>
          </a:r>
          <a:r>
            <a:rPr lang="en-US" sz="2000" b="1" kern="1200" dirty="0">
              <a:latin typeface="Tw Cen MT"/>
            </a:rPr>
            <a:t>:-</a:t>
          </a:r>
          <a:r>
            <a:rPr lang="en-US" sz="2000" kern="1200" dirty="0">
              <a:solidFill>
                <a:srgbClr val="000000"/>
              </a:solidFill>
              <a:latin typeface="Calibri"/>
              <a:cs typeface="Calibri"/>
            </a:rPr>
            <a:t>Virtue ethics emphasizes honesty, integrity, and empathy in handling sensitive information, aligning with the protection of vulnerable populations' digital data.</a:t>
          </a:r>
          <a:endParaRPr lang="en-US" sz="2000" kern="1200" dirty="0"/>
        </a:p>
      </dsp:txBody>
      <dsp:txXfrm>
        <a:off x="1417888" y="524"/>
        <a:ext cx="9097711" cy="1227608"/>
      </dsp:txXfrm>
    </dsp:sp>
    <dsp:sp modelId="{6E60CB23-44E8-4A14-A261-E1D37B963EB8}">
      <dsp:nvSpPr>
        <dsp:cNvPr id="0" name=""/>
        <dsp:cNvSpPr/>
      </dsp:nvSpPr>
      <dsp:spPr>
        <a:xfrm>
          <a:off x="0" y="1535035"/>
          <a:ext cx="10515600" cy="122760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2F9D27-20C4-4396-8A5E-C51930E029DF}">
      <dsp:nvSpPr>
        <dsp:cNvPr id="0" name=""/>
        <dsp:cNvSpPr/>
      </dsp:nvSpPr>
      <dsp:spPr>
        <a:xfrm>
          <a:off x="371351" y="1811247"/>
          <a:ext cx="675184" cy="67518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D6E9E86-3250-4965-A072-81D74070EA22}">
      <dsp:nvSpPr>
        <dsp:cNvPr id="0" name=""/>
        <dsp:cNvSpPr/>
      </dsp:nvSpPr>
      <dsp:spPr>
        <a:xfrm>
          <a:off x="1417888" y="1535035"/>
          <a:ext cx="9097711" cy="1227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922" tIns="129922" rIns="129922" bIns="129922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Promoting Trust</a:t>
          </a:r>
          <a:r>
            <a:rPr lang="en-US" sz="2000" b="1" kern="1200" dirty="0">
              <a:latin typeface="Tw Cen MT"/>
            </a:rPr>
            <a:t>:-</a:t>
          </a:r>
          <a:r>
            <a:rPr lang="en-US" sz="2000" kern="1200" dirty="0">
              <a:solidFill>
                <a:srgbClr val="444444"/>
              </a:solidFill>
              <a:latin typeface="Calibri"/>
              <a:cs typeface="Calibri"/>
            </a:rPr>
            <a:t>Fostering trust and transparency in digital interactions is essential in upholding the principles of virtue ethics in data privacy practices.</a:t>
          </a:r>
        </a:p>
      </dsp:txBody>
      <dsp:txXfrm>
        <a:off x="1417888" y="1535035"/>
        <a:ext cx="9097711" cy="1227608"/>
      </dsp:txXfrm>
    </dsp:sp>
    <dsp:sp modelId="{2DBF714D-1957-4ABB-BD78-C1E81CFA783C}">
      <dsp:nvSpPr>
        <dsp:cNvPr id="0" name=""/>
        <dsp:cNvSpPr/>
      </dsp:nvSpPr>
      <dsp:spPr>
        <a:xfrm>
          <a:off x="0" y="3069546"/>
          <a:ext cx="10515600" cy="1227608"/>
        </a:xfrm>
        <a:prstGeom prst="roundRect">
          <a:avLst>
            <a:gd name="adj" fmla="val 10000"/>
          </a:avLst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8A271B-129E-40BE-9B0A-1709CDD398BB}">
      <dsp:nvSpPr>
        <dsp:cNvPr id="0" name=""/>
        <dsp:cNvSpPr/>
      </dsp:nvSpPr>
      <dsp:spPr>
        <a:xfrm>
          <a:off x="371351" y="3345758"/>
          <a:ext cx="675184" cy="67518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E452719F-BDDC-4FD6-BB1C-60D2155C8A51}">
      <dsp:nvSpPr>
        <dsp:cNvPr id="0" name=""/>
        <dsp:cNvSpPr/>
      </dsp:nvSpPr>
      <dsp:spPr>
        <a:xfrm>
          <a:off x="1417888" y="3069546"/>
          <a:ext cx="9097711" cy="12276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9922" tIns="129922" rIns="129922" bIns="129922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Educational Role</a:t>
          </a:r>
          <a:r>
            <a:rPr lang="en-US" sz="2000" b="1" kern="1200" dirty="0">
              <a:latin typeface="Tw Cen MT"/>
            </a:rPr>
            <a:t>:-</a:t>
          </a:r>
          <a:r>
            <a:rPr lang="en-US" sz="2000" kern="1200" dirty="0">
              <a:solidFill>
                <a:srgbClr val="444444"/>
              </a:solidFill>
              <a:latin typeface="Calibri"/>
              <a:cs typeface="Calibri"/>
            </a:rPr>
            <a:t>Educators and caregivers play a crucial role in instilling virtuous values related to digital privacy and security among teenagers and elderly individuals.</a:t>
          </a:r>
        </a:p>
      </dsp:txBody>
      <dsp:txXfrm>
        <a:off x="1417888" y="3069546"/>
        <a:ext cx="9097711" cy="122760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0CE03-6C3A-EB4D-A9B1-7EFD38B58412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7D50D-BAA9-464B-B391-243138E078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9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9197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0827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44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661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1496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685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0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0C6A29-4676-420C-BBE3-ACC2B80F64D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709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538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949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7401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1098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0281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6818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29764-E305-A48D-5244-9BCD20902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8286859"/>
            <a:chOff x="0" y="1"/>
            <a:chExt cx="12192000" cy="8286859"/>
          </a:xfrm>
        </p:grpSpPr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45F65CE3-2411-E8E5-B72E-F5CBEC4DDC55}"/>
                </a:ext>
              </a:extLst>
            </p:cNvPr>
            <p:cNvSpPr/>
            <p:nvPr userDrawn="1"/>
          </p:nvSpPr>
          <p:spPr>
            <a:xfrm>
              <a:off x="4000500" y="1087403"/>
              <a:ext cx="8191500" cy="5770597"/>
            </a:xfrm>
            <a:custGeom>
              <a:avLst/>
              <a:gdLst>
                <a:gd name="connsiteX0" fmla="*/ 4929467 w 8191500"/>
                <a:gd name="connsiteY0" fmla="*/ 0 h 5770597"/>
                <a:gd name="connsiteX1" fmla="*/ 8065066 w 8191500"/>
                <a:gd name="connsiteY1" fmla="*/ 1118513 h 5770597"/>
                <a:gd name="connsiteX2" fmla="*/ 8191500 w 8191500"/>
                <a:gd name="connsiteY2" fmla="*/ 1227339 h 5770597"/>
                <a:gd name="connsiteX3" fmla="*/ 8191500 w 8191500"/>
                <a:gd name="connsiteY3" fmla="*/ 5770597 h 5770597"/>
                <a:gd name="connsiteX4" fmla="*/ 79523 w 8191500"/>
                <a:gd name="connsiteY4" fmla="*/ 5770597 h 5770597"/>
                <a:gd name="connsiteX5" fmla="*/ 56799 w 8191500"/>
                <a:gd name="connsiteY5" fmla="*/ 5644158 h 5770597"/>
                <a:gd name="connsiteX6" fmla="*/ 0 w 8191500"/>
                <a:gd name="connsiteY6" fmla="*/ 4898209 h 5770597"/>
                <a:gd name="connsiteX7" fmla="*/ 4929467 w 8191500"/>
                <a:gd name="connsiteY7" fmla="*/ 0 h 5770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1500" h="5770597">
                  <a:moveTo>
                    <a:pt x="4929467" y="0"/>
                  </a:moveTo>
                  <a:cubicBezTo>
                    <a:pt x="6120547" y="0"/>
                    <a:pt x="7212963" y="419755"/>
                    <a:pt x="8065066" y="1118513"/>
                  </a:cubicBezTo>
                  <a:lnTo>
                    <a:pt x="8191500" y="1227339"/>
                  </a:lnTo>
                  <a:lnTo>
                    <a:pt x="8191500" y="5770597"/>
                  </a:lnTo>
                  <a:lnTo>
                    <a:pt x="79523" y="5770597"/>
                  </a:lnTo>
                  <a:lnTo>
                    <a:pt x="56799" y="5644158"/>
                  </a:lnTo>
                  <a:cubicBezTo>
                    <a:pt x="19398" y="5400934"/>
                    <a:pt x="0" y="5151822"/>
                    <a:pt x="0" y="4898209"/>
                  </a:cubicBezTo>
                  <a:cubicBezTo>
                    <a:pt x="0" y="2193003"/>
                    <a:pt x="2206998" y="0"/>
                    <a:pt x="4929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6B51B3-AA6C-9C5E-7032-5AEA05D459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6241" y="183933"/>
              <a:ext cx="0" cy="1597708"/>
            </a:xfrm>
            <a:prstGeom prst="line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4F28561D-5B3C-F08A-F7B5-48E6B74EAEBD}"/>
                </a:ext>
              </a:extLst>
            </p:cNvPr>
            <p:cNvSpPr/>
            <p:nvPr userDrawn="1"/>
          </p:nvSpPr>
          <p:spPr>
            <a:xfrm>
              <a:off x="5292348" y="1"/>
              <a:ext cx="2279742" cy="1267785"/>
            </a:xfrm>
            <a:custGeom>
              <a:avLst/>
              <a:gdLst>
                <a:gd name="connsiteX0" fmla="*/ 0 w 2279742"/>
                <a:gd name="connsiteY0" fmla="*/ 0 h 1267785"/>
                <a:gd name="connsiteX1" fmla="*/ 138700 w 2279742"/>
                <a:gd name="connsiteY1" fmla="*/ 0 h 1267785"/>
                <a:gd name="connsiteX2" fmla="*/ 138700 w 2279742"/>
                <a:gd name="connsiteY2" fmla="*/ 1078193 h 1267785"/>
                <a:gd name="connsiteX3" fmla="*/ 2002733 w 2279742"/>
                <a:gd name="connsiteY3" fmla="*/ 0 h 1267785"/>
                <a:gd name="connsiteX4" fmla="*/ 2279742 w 2279742"/>
                <a:gd name="connsiteY4" fmla="*/ 0 h 1267785"/>
                <a:gd name="connsiteX5" fmla="*/ 104026 w 2279742"/>
                <a:gd name="connsiteY5" fmla="*/ 1258503 h 1267785"/>
                <a:gd name="connsiteX6" fmla="*/ 69351 w 2279742"/>
                <a:gd name="connsiteY6" fmla="*/ 1267785 h 1267785"/>
                <a:gd name="connsiteX7" fmla="*/ 0 w 2279742"/>
                <a:gd name="connsiteY7" fmla="*/ 1198436 h 1267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9742" h="1267785">
                  <a:moveTo>
                    <a:pt x="0" y="0"/>
                  </a:moveTo>
                  <a:lnTo>
                    <a:pt x="138700" y="0"/>
                  </a:lnTo>
                  <a:lnTo>
                    <a:pt x="138700" y="1078193"/>
                  </a:lnTo>
                  <a:lnTo>
                    <a:pt x="2002733" y="0"/>
                  </a:lnTo>
                  <a:lnTo>
                    <a:pt x="2279742" y="0"/>
                  </a:lnTo>
                  <a:lnTo>
                    <a:pt x="104026" y="1258503"/>
                  </a:lnTo>
                  <a:cubicBezTo>
                    <a:pt x="93484" y="1264595"/>
                    <a:pt x="81523" y="1267796"/>
                    <a:pt x="69351" y="1267785"/>
                  </a:cubicBezTo>
                  <a:cubicBezTo>
                    <a:pt x="31049" y="1267785"/>
                    <a:pt x="0" y="1236737"/>
                    <a:pt x="0" y="119843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7BD7FF70-44B7-E753-26CD-E228B56C2517}"/>
                </a:ext>
              </a:extLst>
            </p:cNvPr>
            <p:cNvSpPr/>
            <p:nvPr userDrawn="1"/>
          </p:nvSpPr>
          <p:spPr>
            <a:xfrm>
              <a:off x="10208695" y="1"/>
              <a:ext cx="1135066" cy="477997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9EE857-93B9-ACF6-2AB4-2A29C4B94776}"/>
                </a:ext>
              </a:extLst>
            </p:cNvPr>
            <p:cNvSpPr/>
            <p:nvPr userDrawn="1"/>
          </p:nvSpPr>
          <p:spPr>
            <a:xfrm>
              <a:off x="1569044" y="514898"/>
              <a:ext cx="2393351" cy="232842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75030D84-5EEB-A095-3D43-0ED22BDB8406}"/>
                </a:ext>
              </a:extLst>
            </p:cNvPr>
            <p:cNvSpPr/>
            <p:nvPr userDrawn="1"/>
          </p:nvSpPr>
          <p:spPr>
            <a:xfrm flipH="1">
              <a:off x="0" y="2949740"/>
              <a:ext cx="1186451" cy="1771650"/>
            </a:xfrm>
            <a:custGeom>
              <a:avLst/>
              <a:gdLst>
                <a:gd name="connsiteX0" fmla="*/ 61913 w 1186451"/>
                <a:gd name="connsiteY0" fmla="*/ 0 h 1771650"/>
                <a:gd name="connsiteX1" fmla="*/ 1186451 w 1186451"/>
                <a:gd name="connsiteY1" fmla="*/ 0 h 1771650"/>
                <a:gd name="connsiteX2" fmla="*/ 1186451 w 1186451"/>
                <a:gd name="connsiteY2" fmla="*/ 123825 h 1771650"/>
                <a:gd name="connsiteX3" fmla="*/ 123825 w 1186451"/>
                <a:gd name="connsiteY3" fmla="*/ 123825 h 1771650"/>
                <a:gd name="connsiteX4" fmla="*/ 123825 w 1186451"/>
                <a:gd name="connsiteY4" fmla="*/ 1647825 h 1771650"/>
                <a:gd name="connsiteX5" fmla="*/ 1186451 w 1186451"/>
                <a:gd name="connsiteY5" fmla="*/ 1647825 h 1771650"/>
                <a:gd name="connsiteX6" fmla="*/ 1186451 w 1186451"/>
                <a:gd name="connsiteY6" fmla="*/ 1771650 h 1771650"/>
                <a:gd name="connsiteX7" fmla="*/ 61913 w 1186451"/>
                <a:gd name="connsiteY7" fmla="*/ 1771650 h 1771650"/>
                <a:gd name="connsiteX8" fmla="*/ 0 w 1186451"/>
                <a:gd name="connsiteY8" fmla="*/ 1709738 h 1771650"/>
                <a:gd name="connsiteX9" fmla="*/ 0 w 1186451"/>
                <a:gd name="connsiteY9" fmla="*/ 61913 h 1771650"/>
                <a:gd name="connsiteX10" fmla="*/ 61913 w 1186451"/>
                <a:gd name="connsiteY10" fmla="*/ 0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6451" h="1771650">
                  <a:moveTo>
                    <a:pt x="61913" y="0"/>
                  </a:moveTo>
                  <a:lnTo>
                    <a:pt x="1186451" y="0"/>
                  </a:lnTo>
                  <a:lnTo>
                    <a:pt x="1186451" y="123825"/>
                  </a:lnTo>
                  <a:lnTo>
                    <a:pt x="123825" y="123825"/>
                  </a:lnTo>
                  <a:lnTo>
                    <a:pt x="123825" y="1647825"/>
                  </a:lnTo>
                  <a:lnTo>
                    <a:pt x="1186451" y="1647825"/>
                  </a:lnTo>
                  <a:lnTo>
                    <a:pt x="1186451" y="1771650"/>
                  </a:lnTo>
                  <a:lnTo>
                    <a:pt x="61913" y="1771650"/>
                  </a:lnTo>
                  <a:cubicBezTo>
                    <a:pt x="27719" y="1771650"/>
                    <a:pt x="0" y="1743932"/>
                    <a:pt x="0" y="1709738"/>
                  </a:cubicBez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26E6DE3E-6851-19AD-2E60-22F006238173}"/>
                </a:ext>
              </a:extLst>
            </p:cNvPr>
            <p:cNvSpPr/>
            <p:nvPr userDrawn="1"/>
          </p:nvSpPr>
          <p:spPr>
            <a:xfrm rot="16200000">
              <a:off x="1539683" y="4203427"/>
              <a:ext cx="4083433" cy="4083433"/>
            </a:xfrm>
            <a:prstGeom prst="arc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84474" y="2949739"/>
            <a:ext cx="6261291" cy="2396686"/>
          </a:xfrm>
        </p:spPr>
        <p:txBody>
          <a:bodyPr anchor="b" anchorCtr="0">
            <a:noAutofit/>
          </a:bodyPr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21BD3DB-6F51-C1AE-FF0E-D0BDCB55F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1220225" cy="6857998"/>
            <a:chOff x="123536" y="2"/>
            <a:chExt cx="11220225" cy="6857998"/>
          </a:xfrm>
        </p:grpSpPr>
        <p:sp>
          <p:nvSpPr>
            <p:cNvPr id="12" name="Freeform: Shape 7">
              <a:extLst>
                <a:ext uri="{FF2B5EF4-FFF2-40B4-BE49-F238E27FC236}">
                  <a16:creationId xmlns:a16="http://schemas.microsoft.com/office/drawing/2014/main" id="{59903C17-0733-BE0C-7392-283FEC2E98B0}"/>
                </a:ext>
              </a:extLst>
            </p:cNvPr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">
              <a:extLst>
                <a:ext uri="{FF2B5EF4-FFF2-40B4-BE49-F238E27FC236}">
                  <a16:creationId xmlns:a16="http://schemas.microsoft.com/office/drawing/2014/main" id="{898A3450-9C87-13ED-79CC-F4F65D14FF72}"/>
                </a:ext>
              </a:extLst>
            </p:cNvPr>
            <p:cNvSpPr/>
            <p:nvPr userDrawn="1"/>
          </p:nvSpPr>
          <p:spPr>
            <a:xfrm>
              <a:off x="10494433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2882462" cy="42976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1825625"/>
            <a:ext cx="7315199" cy="42976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/>
              <a:t>Click icon to add table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FE4C84-13A1-72EA-6541-7C8FDDEA7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1563" y="5800859"/>
            <a:ext cx="692016" cy="69201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0468883-4E51-D3BD-E1C6-601ED9B6E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438747" flipV="1">
            <a:off x="7967025" y="2530995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111AEF3F-9A86-45CE-4817-E3E6863DC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764789" y="390570"/>
            <a:ext cx="437721" cy="797078"/>
          </a:xfrm>
          <a:custGeom>
            <a:avLst/>
            <a:gdLst>
              <a:gd name="connsiteX0" fmla="*/ 28069 w 437721"/>
              <a:gd name="connsiteY0" fmla="*/ 0 h 797078"/>
              <a:gd name="connsiteX1" fmla="*/ 437721 w 437721"/>
              <a:gd name="connsiteY1" fmla="*/ 398539 h 797078"/>
              <a:gd name="connsiteX2" fmla="*/ 28069 w 437721"/>
              <a:gd name="connsiteY2" fmla="*/ 797078 h 797078"/>
              <a:gd name="connsiteX3" fmla="*/ 0 w 437721"/>
              <a:gd name="connsiteY3" fmla="*/ 794325 h 797078"/>
              <a:gd name="connsiteX4" fmla="*/ 0 w 437721"/>
              <a:gd name="connsiteY4" fmla="*/ 2753 h 797078"/>
              <a:gd name="connsiteX5" fmla="*/ 28069 w 437721"/>
              <a:gd name="connsiteY5" fmla="*/ 0 h 79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721" h="797078">
                <a:moveTo>
                  <a:pt x="28069" y="0"/>
                </a:moveTo>
                <a:cubicBezTo>
                  <a:pt x="254314" y="0"/>
                  <a:pt x="437721" y="178432"/>
                  <a:pt x="437721" y="398539"/>
                </a:cubicBezTo>
                <a:cubicBezTo>
                  <a:pt x="437721" y="618646"/>
                  <a:pt x="254314" y="797078"/>
                  <a:pt x="28069" y="797078"/>
                </a:cubicBezTo>
                <a:lnTo>
                  <a:pt x="0" y="794325"/>
                </a:lnTo>
                <a:lnTo>
                  <a:pt x="0" y="2753"/>
                </a:lnTo>
                <a:lnTo>
                  <a:pt x="280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A792C8-BB21-CDAF-668C-C1EFF45540C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8200" y="1825625"/>
            <a:ext cx="6934200" cy="429768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>
              <a:spcBef>
                <a:spcPts val="500"/>
              </a:spcBef>
              <a:spcAft>
                <a:spcPts val="800"/>
              </a:spcAft>
              <a:buClr>
                <a:schemeClr val="accent2"/>
              </a:buClr>
              <a:defRPr sz="1800"/>
            </a:lvl2pPr>
            <a:lvl3pPr>
              <a:spcBef>
                <a:spcPts val="1000"/>
              </a:spcBef>
              <a:buClr>
                <a:schemeClr val="accent2"/>
              </a:buClr>
              <a:defRPr sz="1800"/>
            </a:lvl3pPr>
            <a:lvl4pPr>
              <a:spcBef>
                <a:spcPts val="1000"/>
              </a:spcBef>
              <a:buClr>
                <a:schemeClr val="accent2"/>
              </a:buClr>
              <a:defRPr sz="1800"/>
            </a:lvl4pPr>
            <a:lvl5pPr>
              <a:spcBef>
                <a:spcPts val="1000"/>
              </a:spcBef>
              <a:buClr>
                <a:schemeClr val="accent2"/>
              </a:buClr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sz="1800">
              <a:latin typeface="Avenir Next LT Pro" panose="020B0504020202020204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03029" y="1825625"/>
            <a:ext cx="3450771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199" y="1825625"/>
            <a:ext cx="10515600" cy="429768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7B7232D-F1A6-B6C3-3BBF-E834CC7CD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930138" cy="6858001"/>
            <a:chOff x="0" y="-1"/>
            <a:chExt cx="5930138" cy="685800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306340-6BFD-FE3D-535B-B59C1C44EDDA}"/>
                </a:ext>
              </a:extLst>
            </p:cNvPr>
            <p:cNvSpPr/>
            <p:nvPr userDrawn="1"/>
          </p:nvSpPr>
          <p:spPr>
            <a:xfrm>
              <a:off x="383877" y="778462"/>
              <a:ext cx="5315035" cy="53150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338E6C4B-ABF3-8B7E-8DCF-A93F69C712B1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6F90F99F-B12A-E8F9-5A86-D76B201D6308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BFA99EFE-81BC-95EA-FA61-B7199AD98A74}"/>
                </a:ext>
              </a:extLst>
            </p:cNvPr>
            <p:cNvSpPr/>
            <p:nvPr userDrawn="1"/>
          </p:nvSpPr>
          <p:spPr>
            <a:xfrm flipH="1">
              <a:off x="0" y="2936831"/>
              <a:ext cx="159741" cy="552996"/>
            </a:xfrm>
            <a:custGeom>
              <a:avLst/>
              <a:gdLst>
                <a:gd name="connsiteX0" fmla="*/ 159741 w 159741"/>
                <a:gd name="connsiteY0" fmla="*/ 0 h 552996"/>
                <a:gd name="connsiteX1" fmla="*/ 159741 w 159741"/>
                <a:gd name="connsiteY1" fmla="*/ 552996 h 552996"/>
                <a:gd name="connsiteX2" fmla="*/ 141849 w 159741"/>
                <a:gd name="connsiteY2" fmla="*/ 543285 h 552996"/>
                <a:gd name="connsiteX3" fmla="*/ 0 w 159741"/>
                <a:gd name="connsiteY3" fmla="*/ 276498 h 552996"/>
                <a:gd name="connsiteX4" fmla="*/ 141849 w 159741"/>
                <a:gd name="connsiteY4" fmla="*/ 9711 h 55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41" h="552996">
                  <a:moveTo>
                    <a:pt x="159741" y="0"/>
                  </a:moveTo>
                  <a:lnTo>
                    <a:pt x="159741" y="552996"/>
                  </a:lnTo>
                  <a:lnTo>
                    <a:pt x="141849" y="543285"/>
                  </a:lnTo>
                  <a:cubicBezTo>
                    <a:pt x="56268" y="485467"/>
                    <a:pt x="0" y="387554"/>
                    <a:pt x="0" y="276498"/>
                  </a:cubicBezTo>
                  <a:cubicBezTo>
                    <a:pt x="0" y="165443"/>
                    <a:pt x="56268" y="67529"/>
                    <a:pt x="141849" y="9711"/>
                  </a:cubicBezTo>
                  <a:close/>
                </a:path>
              </a:pathLst>
            </a:custGeom>
            <a:solidFill>
              <a:schemeClr val="accent4"/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DD9FC028-D877-28FE-C646-DBD85D932641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21">
              <a:extLst>
                <a:ext uri="{FF2B5EF4-FFF2-40B4-BE49-F238E27FC236}">
                  <a16:creationId xmlns:a16="http://schemas.microsoft.com/office/drawing/2014/main" id="{AA0AFFE9-F0C2-BDA0-BF87-9977706AB6A8}"/>
                </a:ext>
              </a:extLst>
            </p:cNvPr>
            <p:cNvSpPr/>
            <p:nvPr userDrawn="1"/>
          </p:nvSpPr>
          <p:spPr>
            <a:xfrm flipH="1">
              <a:off x="4364198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</p:spPr>
        <p:txBody>
          <a:bodyPr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05455" y="755171"/>
            <a:ext cx="4619937" cy="5315035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E96D25F-53A2-6217-84B4-7EB874F0B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9189" y="941148"/>
            <a:ext cx="11182430" cy="4797821"/>
            <a:chOff x="489189" y="941148"/>
            <a:chExt cx="11182430" cy="479782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0FA62D-C8AE-52B8-1712-6116756D1A83}"/>
                </a:ext>
              </a:extLst>
            </p:cNvPr>
            <p:cNvSpPr/>
            <p:nvPr userDrawn="1"/>
          </p:nvSpPr>
          <p:spPr>
            <a:xfrm>
              <a:off x="489189" y="1119031"/>
              <a:ext cx="4619938" cy="4619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1D2D6A01-57CF-3C0B-968C-E5A8FD352320}"/>
                </a:ext>
              </a:extLst>
            </p:cNvPr>
            <p:cNvSpPr/>
            <p:nvPr userDrawn="1"/>
          </p:nvSpPr>
          <p:spPr>
            <a:xfrm rot="19809111">
              <a:off x="8683720" y="941148"/>
              <a:ext cx="2987899" cy="2987899"/>
            </a:xfrm>
            <a:prstGeom prst="arc">
              <a:avLst>
                <a:gd name="adj1" fmla="val 15817365"/>
                <a:gd name="adj2" fmla="val 1781380"/>
              </a:avLst>
            </a:prstGeom>
            <a:ln w="127000" cap="rnd">
              <a:solidFill>
                <a:schemeClr val="accent4"/>
              </a:solidFill>
              <a:prstDash val="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0BEFAA-C349-7DB1-1827-0FA48A430AD8}"/>
                </a:ext>
              </a:extLst>
            </p:cNvPr>
            <p:cNvSpPr/>
            <p:nvPr userDrawn="1"/>
          </p:nvSpPr>
          <p:spPr>
            <a:xfrm>
              <a:off x="910048" y="4780992"/>
              <a:ext cx="546100" cy="54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57" y="1119031"/>
            <a:ext cx="4384736" cy="4619938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01708" y="554942"/>
            <a:ext cx="5552091" cy="5768220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F93C3C-09E9-6CD0-EF4B-6DE09539EE7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011782 w 12192000"/>
              <a:gd name="connsiteY0" fmla="*/ 4817511 h 6858000"/>
              <a:gd name="connsiteX1" fmla="*/ 8937059 w 12192000"/>
              <a:gd name="connsiteY1" fmla="*/ 4972626 h 6858000"/>
              <a:gd name="connsiteX2" fmla="*/ 8588084 w 12192000"/>
              <a:gd name="connsiteY2" fmla="*/ 5489438 h 6858000"/>
              <a:gd name="connsiteX3" fmla="*/ 8565206 w 12192000"/>
              <a:gd name="connsiteY3" fmla="*/ 5514611 h 6858000"/>
              <a:gd name="connsiteX4" fmla="*/ 8569944 w 12192000"/>
              <a:gd name="connsiteY4" fmla="*/ 5520198 h 6858000"/>
              <a:gd name="connsiteX5" fmla="*/ 8878607 w 12192000"/>
              <a:gd name="connsiteY5" fmla="*/ 5644582 h 6858000"/>
              <a:gd name="connsiteX6" fmla="*/ 9315123 w 12192000"/>
              <a:gd name="connsiteY6" fmla="*/ 5219907 h 6858000"/>
              <a:gd name="connsiteX7" fmla="*/ 9048519 w 12192000"/>
              <a:gd name="connsiteY7" fmla="*/ 4828605 h 6858000"/>
              <a:gd name="connsiteX8" fmla="*/ 6096000 w 12192000"/>
              <a:gd name="connsiteY8" fmla="*/ 200625 h 6858000"/>
              <a:gd name="connsiteX9" fmla="*/ 2867625 w 12192000"/>
              <a:gd name="connsiteY9" fmla="*/ 3429000 h 6858000"/>
              <a:gd name="connsiteX10" fmla="*/ 6096000 w 12192000"/>
              <a:gd name="connsiteY10" fmla="*/ 6657375 h 6858000"/>
              <a:gd name="connsiteX11" fmla="*/ 9324375 w 12192000"/>
              <a:gd name="connsiteY11" fmla="*/ 3429000 h 6858000"/>
              <a:gd name="connsiteX12" fmla="*/ 6096000 w 12192000"/>
              <a:gd name="connsiteY12" fmla="*/ 200625 h 6858000"/>
              <a:gd name="connsiteX13" fmla="*/ 0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9011782" y="4817511"/>
                </a:moveTo>
                <a:lnTo>
                  <a:pt x="8937059" y="4972626"/>
                </a:lnTo>
                <a:cubicBezTo>
                  <a:pt x="8837255" y="5156349"/>
                  <a:pt x="8720206" y="5329344"/>
                  <a:pt x="8588084" y="5489438"/>
                </a:cubicBezTo>
                <a:lnTo>
                  <a:pt x="8565206" y="5514611"/>
                </a:lnTo>
                <a:lnTo>
                  <a:pt x="8569944" y="5520198"/>
                </a:lnTo>
                <a:cubicBezTo>
                  <a:pt x="8648938" y="5597049"/>
                  <a:pt x="8758066" y="5644582"/>
                  <a:pt x="8878607" y="5644582"/>
                </a:cubicBezTo>
                <a:cubicBezTo>
                  <a:pt x="9119688" y="5644582"/>
                  <a:pt x="9315123" y="5454449"/>
                  <a:pt x="9315123" y="5219907"/>
                </a:cubicBezTo>
                <a:cubicBezTo>
                  <a:pt x="9315123" y="5044001"/>
                  <a:pt x="9205191" y="4893074"/>
                  <a:pt x="9048519" y="4828605"/>
                </a:cubicBezTo>
                <a:close/>
                <a:moveTo>
                  <a:pt x="6096000" y="200625"/>
                </a:moveTo>
                <a:cubicBezTo>
                  <a:pt x="4313018" y="200625"/>
                  <a:pt x="2867625" y="1646018"/>
                  <a:pt x="2867625" y="3429000"/>
                </a:cubicBezTo>
                <a:cubicBezTo>
                  <a:pt x="2867625" y="5211982"/>
                  <a:pt x="4313018" y="6657375"/>
                  <a:pt x="6096000" y="6657375"/>
                </a:cubicBezTo>
                <a:cubicBezTo>
                  <a:pt x="7878982" y="6657375"/>
                  <a:pt x="9324375" y="5211982"/>
                  <a:pt x="9324375" y="3429000"/>
                </a:cubicBezTo>
                <a:cubicBezTo>
                  <a:pt x="9324375" y="1646018"/>
                  <a:pt x="7878982" y="200625"/>
                  <a:pt x="6096000" y="20062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insert picture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D5C3C4BD-DFDB-76B4-17CA-7DA4D17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9366740" flipV="1">
            <a:off x="2557952" y="-89828"/>
            <a:ext cx="7173200" cy="7173200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B04B61C-6467-D51D-0AF4-5C7D05F36C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68168" y="923544"/>
            <a:ext cx="6455664" cy="5010912"/>
          </a:xfrm>
          <a:prstGeom prst="rect">
            <a:avLst/>
          </a:prstGeom>
          <a:noFill/>
        </p:spPr>
        <p:txBody>
          <a:bodyPr lIns="0" rIns="0">
            <a:normAutofit/>
          </a:bodyPr>
          <a:lstStyle>
            <a:lvl1pPr algn="ctr">
              <a:defRPr sz="60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7A19F4B-D154-3EB2-F86A-9A63283A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8565206" y="4817511"/>
            <a:ext cx="749917" cy="827071"/>
          </a:xfrm>
          <a:custGeom>
            <a:avLst/>
            <a:gdLst>
              <a:gd name="connsiteX0" fmla="*/ 446576 w 749917"/>
              <a:gd name="connsiteY0" fmla="*/ 0 h 827071"/>
              <a:gd name="connsiteX1" fmla="*/ 483313 w 749917"/>
              <a:gd name="connsiteY1" fmla="*/ 11094 h 827071"/>
              <a:gd name="connsiteX2" fmla="*/ 749917 w 749917"/>
              <a:gd name="connsiteY2" fmla="*/ 402396 h 827071"/>
              <a:gd name="connsiteX3" fmla="*/ 313401 w 749917"/>
              <a:gd name="connsiteY3" fmla="*/ 827071 h 827071"/>
              <a:gd name="connsiteX4" fmla="*/ 4738 w 749917"/>
              <a:gd name="connsiteY4" fmla="*/ 702687 h 827071"/>
              <a:gd name="connsiteX5" fmla="*/ 0 w 749917"/>
              <a:gd name="connsiteY5" fmla="*/ 697100 h 827071"/>
              <a:gd name="connsiteX6" fmla="*/ 22878 w 749917"/>
              <a:gd name="connsiteY6" fmla="*/ 671927 h 827071"/>
              <a:gd name="connsiteX7" fmla="*/ 371853 w 749917"/>
              <a:gd name="connsiteY7" fmla="*/ 155115 h 827071"/>
              <a:gd name="connsiteX8" fmla="*/ 446576 w 749917"/>
              <a:gd name="connsiteY8" fmla="*/ 0 h 82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9917" h="827071">
                <a:moveTo>
                  <a:pt x="446576" y="0"/>
                </a:moveTo>
                <a:lnTo>
                  <a:pt x="483313" y="11094"/>
                </a:lnTo>
                <a:cubicBezTo>
                  <a:pt x="639985" y="75563"/>
                  <a:pt x="749917" y="226490"/>
                  <a:pt x="749917" y="402396"/>
                </a:cubicBezTo>
                <a:cubicBezTo>
                  <a:pt x="749917" y="636938"/>
                  <a:pt x="554482" y="827071"/>
                  <a:pt x="313401" y="827071"/>
                </a:cubicBezTo>
                <a:cubicBezTo>
                  <a:pt x="192860" y="827071"/>
                  <a:pt x="83732" y="779538"/>
                  <a:pt x="4738" y="702687"/>
                </a:cubicBezTo>
                <a:lnTo>
                  <a:pt x="0" y="697100"/>
                </a:lnTo>
                <a:lnTo>
                  <a:pt x="22878" y="671927"/>
                </a:lnTo>
                <a:cubicBezTo>
                  <a:pt x="155000" y="511833"/>
                  <a:pt x="272049" y="338838"/>
                  <a:pt x="371853" y="155115"/>
                </a:cubicBezTo>
                <a:lnTo>
                  <a:pt x="44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CB8A6E1-44B2-54E1-6460-1C9B27EE7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698912" cy="6858001"/>
            <a:chOff x="0" y="-1"/>
            <a:chExt cx="5698912" cy="6858001"/>
          </a:xfrm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22D7888-22FA-4AA1-9BA4-CC61D6643D47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BB6E464-8999-4773-A1F2-E6CAA990E572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1EA14BE8-FDD0-4434-9C3E-BFF78C22D9E3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494E364-7EA8-4D92-915D-75D1A3A67C07}"/>
                </a:ext>
              </a:extLst>
            </p:cNvPr>
            <p:cNvSpPr/>
            <p:nvPr userDrawn="1"/>
          </p:nvSpPr>
          <p:spPr>
            <a:xfrm flipH="1">
              <a:off x="4132972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7" name="Title 1">
            <a:extLst>
              <a:ext uri="{FF2B5EF4-FFF2-40B4-BE49-F238E27FC236}">
                <a16:creationId xmlns:a16="http://schemas.microsoft.com/office/drawing/2014/main" id="{4F9EBE3B-A856-C23C-4698-B764DF4BC70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22118" y="262762"/>
            <a:ext cx="5507421" cy="3649718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4C9CB37-5251-201C-ACE3-FD69A00C772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7393" y="847600"/>
            <a:ext cx="4619625" cy="4617720"/>
          </a:xfrm>
          <a:prstGeom prst="ellipse">
            <a:avLst/>
          </a:prstGeom>
          <a:noFill/>
        </p:spPr>
        <p:txBody>
          <a:bodyPr tIns="54864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BF08299-9068-827D-783B-BFF5B95E957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2118" y="4058263"/>
            <a:ext cx="5507421" cy="2141482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Font typeface="Arial" panose="020B0604020202020204" pitchFamily="34" charset="0"/>
              <a:buNone/>
              <a:defRPr sz="2400"/>
            </a:lvl1pPr>
            <a:lvl2pPr marL="228600">
              <a:lnSpc>
                <a:spcPct val="90000"/>
              </a:lnSpc>
              <a:buClr>
                <a:schemeClr val="accent2"/>
              </a:buClr>
              <a:defRPr sz="2000"/>
            </a:lvl2pPr>
            <a:lvl3pPr marL="457200">
              <a:lnSpc>
                <a:spcPct val="90000"/>
              </a:lnSpc>
              <a:buClr>
                <a:schemeClr val="accent2"/>
              </a:buClr>
              <a:defRPr sz="1800"/>
            </a:lvl3pPr>
            <a:lvl4pPr marL="685800">
              <a:lnSpc>
                <a:spcPct val="90000"/>
              </a:lnSpc>
              <a:buClr>
                <a:schemeClr val="accent2"/>
              </a:buClr>
              <a:defRPr sz="1600"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2496" y="6356350"/>
            <a:ext cx="1545336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9/3/20XX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9048" y="6356350"/>
            <a:ext cx="4114800" cy="365125"/>
          </a:xfrm>
        </p:spPr>
        <p:txBody>
          <a:bodyPr/>
          <a:lstStyle>
            <a:lvl1pPr algn="l">
              <a:defRPr>
                <a:latin typeface="+mn-lt"/>
              </a:defRPr>
            </a:lvl1pPr>
          </a:lstStyle>
          <a:p>
            <a:pPr algn="l"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456" y="6356350"/>
            <a:ext cx="850392" cy="365125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>
              <a:defRPr/>
            </a:pPr>
            <a:fld id="{D76B855D-E9CC-4FF8-AD85-6CDC7B89A0DE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7468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04803"/>
            <a:ext cx="10515600" cy="1472974"/>
          </a:xfrm>
        </p:spPr>
        <p:txBody>
          <a:bodyPr anchor="ctr" anchorCtr="0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3FB7D8D-37C3-E089-EC02-FB49A13CBE1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838099"/>
            <a:ext cx="8012113" cy="4284889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800"/>
            </a:lvl1pPr>
            <a:lvl2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600"/>
            </a:lvl2pPr>
            <a:lvl3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400"/>
            </a:lvl3pPr>
            <a:lvl4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4pPr>
            <a:lvl5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14">
            <a:extLst>
              <a:ext uri="{FF2B5EF4-FFF2-40B4-BE49-F238E27FC236}">
                <a16:creationId xmlns:a16="http://schemas.microsoft.com/office/drawing/2014/main" id="{438B6FA2-AF11-618E-2B1A-38BF083DF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-381048" y="5144407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13">
            <a:extLst>
              <a:ext uri="{FF2B5EF4-FFF2-40B4-BE49-F238E27FC236}">
                <a16:creationId xmlns:a16="http://schemas.microsoft.com/office/drawing/2014/main" id="{A269A8D8-A4AE-CEFF-E928-7DB1CFB3E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9">
            <a:extLst>
              <a:ext uri="{FF2B5EF4-FFF2-40B4-BE49-F238E27FC236}">
                <a16:creationId xmlns:a16="http://schemas.microsoft.com/office/drawing/2014/main" id="{15418837-E689-97BE-9FAD-FEDBD599E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1109434" y="3527042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7DF76A42-387B-8D66-1214-D4046207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40621" y="704193"/>
            <a:ext cx="2296455" cy="22964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ACE818-46EF-547E-9315-A84948303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7652" y="0"/>
            <a:ext cx="8798419" cy="6816262"/>
            <a:chOff x="577652" y="-28502"/>
            <a:chExt cx="8798419" cy="681626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9644D21-8793-9A96-F305-5D20EE342B26}"/>
                </a:ext>
              </a:extLst>
            </p:cNvPr>
            <p:cNvSpPr/>
            <p:nvPr userDrawn="1"/>
          </p:nvSpPr>
          <p:spPr>
            <a:xfrm>
              <a:off x="2815929" y="148929"/>
              <a:ext cx="6560142" cy="6560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DF8D7AEF-C845-09F0-F31C-20B32BBA1EBA}"/>
                </a:ext>
              </a:extLst>
            </p:cNvPr>
            <p:cNvSpPr/>
            <p:nvPr userDrawn="1"/>
          </p:nvSpPr>
          <p:spPr>
            <a:xfrm rot="9222429" flipV="1">
              <a:off x="2494119" y="-28502"/>
              <a:ext cx="6816262" cy="6816262"/>
            </a:xfrm>
            <a:prstGeom prst="arc">
              <a:avLst>
                <a:gd name="adj1" fmla="val 16200000"/>
                <a:gd name="adj2" fmla="val 20093138"/>
              </a:avLst>
            </a:prstGeom>
            <a:ln w="127000" cap="rnd">
              <a:solidFill>
                <a:schemeClr val="accent4">
                  <a:alpha val="9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9D44CB-887B-C74D-3E96-5607E84DAEFF}"/>
                </a:ext>
              </a:extLst>
            </p:cNvPr>
            <p:cNvSpPr/>
            <p:nvPr userDrawn="1"/>
          </p:nvSpPr>
          <p:spPr>
            <a:xfrm>
              <a:off x="577652" y="1085116"/>
              <a:ext cx="759403" cy="738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87D193F4-2337-0048-1BE7-C9A815419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36118" y="5508455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EE4510-BCBA-C39A-BEF1-A391A3304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494655" y="5270490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</p:spPr>
        <p:txBody>
          <a:bodyPr anchor="ctr">
            <a:no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815929" y="4412973"/>
            <a:ext cx="6560142" cy="1935571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4915163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FB01ADF-164A-96FB-0129-C2A0F0ED0A8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147896" y="1816916"/>
            <a:ext cx="5212080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63F0DD-A38B-64B8-7412-087B487E6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2068464" cy="6857998"/>
            <a:chOff x="123536" y="2"/>
            <a:chExt cx="12068464" cy="6857998"/>
          </a:xfrm>
        </p:grpSpPr>
        <p:sp>
          <p:nvSpPr>
            <p:cNvPr id="12" name="Freeform: Shape 9">
              <a:extLst>
                <a:ext uri="{FF2B5EF4-FFF2-40B4-BE49-F238E27FC236}">
                  <a16:creationId xmlns:a16="http://schemas.microsoft.com/office/drawing/2014/main" id="{44CE2FB7-A856-E3C3-9798-73AAFB7901B8}"/>
                </a:ext>
              </a:extLst>
            </p:cNvPr>
            <p:cNvSpPr/>
            <p:nvPr userDrawn="1"/>
          </p:nvSpPr>
          <p:spPr>
            <a:xfrm>
              <a:off x="5671336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0">
              <a:extLst>
                <a:ext uri="{FF2B5EF4-FFF2-40B4-BE49-F238E27FC236}">
                  <a16:creationId xmlns:a16="http://schemas.microsoft.com/office/drawing/2014/main" id="{47ED62E5-894A-A8F9-A6DC-4A5C147CDE78}"/>
                </a:ext>
              </a:extLst>
            </p:cNvPr>
            <p:cNvSpPr/>
            <p:nvPr userDrawn="1"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1">
              <a:extLst>
                <a:ext uri="{FF2B5EF4-FFF2-40B4-BE49-F238E27FC236}">
                  <a16:creationId xmlns:a16="http://schemas.microsoft.com/office/drawing/2014/main" id="{5C181CD4-C69B-2826-AF23-060D677248A9}"/>
                </a:ext>
              </a:extLst>
            </p:cNvPr>
            <p:cNvSpPr/>
            <p:nvPr userDrawn="1"/>
          </p:nvSpPr>
          <p:spPr>
            <a:xfrm rot="5400000">
              <a:off x="11328915" y="3872201"/>
              <a:ext cx="1214656" cy="511514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/>
              <a:t>Click to add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538251-2B75-FA20-0F29-FB58583E612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3108958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1pPr>
            <a:lvl2pPr marL="2857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65151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92583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06C49DD-8C29-93EA-04F4-22F84080DF5C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661820" y="1816916"/>
            <a:ext cx="669815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E75594D-82D2-74F6-56EC-46FCD28CB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4966" y="0"/>
            <a:ext cx="1214656" cy="511514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FF4E0F5B-0892-2688-EFD3-284369DA5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097530" y="5590215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D8715A-3067-732D-C410-868C7CCCF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982378" y="551212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07BCF9-2F5B-200E-2E6C-E177DB56E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458"/>
            <a:ext cx="7083733" cy="6182202"/>
            <a:chOff x="0" y="7460"/>
            <a:chExt cx="7083733" cy="6182202"/>
          </a:xfrm>
        </p:grpSpPr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7A624B2B-50FD-9351-987F-2E5A5472CAB6}"/>
                </a:ext>
              </a:extLst>
            </p:cNvPr>
            <p:cNvSpPr/>
            <p:nvPr userDrawn="1"/>
          </p:nvSpPr>
          <p:spPr>
            <a:xfrm rot="16200000">
              <a:off x="-388933" y="4841194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51E534EE-E0F1-2BD9-9A82-7656B90A2D9D}"/>
                </a:ext>
              </a:extLst>
            </p:cNvPr>
            <p:cNvSpPr/>
            <p:nvPr userDrawn="1"/>
          </p:nvSpPr>
          <p:spPr>
            <a:xfrm>
              <a:off x="6234405" y="7460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</p:spPr>
        <p:txBody>
          <a:bodyPr anchor="b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657316"/>
            <a:ext cx="5257800" cy="336985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/>
              <a:t>Click to add content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114" y="845068"/>
            <a:ext cx="5193792" cy="519379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4/14/2024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67" r:id="rId4"/>
    <p:sldLayoutId id="2147483650" r:id="rId5"/>
    <p:sldLayoutId id="2147483649" r:id="rId6"/>
    <p:sldLayoutId id="2147483662" r:id="rId7"/>
    <p:sldLayoutId id="2147483663" r:id="rId8"/>
    <p:sldLayoutId id="2147483652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tatcan.gc.ca/o1/en/plus/4288-canadian-seniors-more-connected-ever" TargetMode="External"/><Relationship Id="rId2" Type="http://schemas.openxmlformats.org/officeDocument/2006/relationships/hyperlink" Target="https://iapp.org/news/a/kids-and-teens-online-privacy-and-safety-8-compliance-considerations/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mydoh.ca/learn/blog/education/what-kids-and-teens-need-to-know-about-online-privacy/#:~:text=The%20best%20way%20to%20control,asked%20to%20share%20certain%20information" TargetMode="External"/><Relationship Id="rId5" Type="http://schemas.openxmlformats.org/officeDocument/2006/relationships/hyperlink" Target="https://www.newswire.ca/news-releases/76-per-cent-of-canadian-youth-admit-to-hiding-online-behaviour-from-parents-513761701.html" TargetMode="External"/><Relationship Id="rId4" Type="http://schemas.openxmlformats.org/officeDocument/2006/relationships/hyperlink" Target="https://word-edit.officeapps.live.com/we/www.newswire.ca" TargetMode="Externa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D32F31D-5DEB-2357-D737-B3867286D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58264" y="3177002"/>
            <a:ext cx="6836132" cy="3131949"/>
          </a:xfrm>
        </p:spPr>
        <p:txBody>
          <a:bodyPr/>
          <a:lstStyle/>
          <a:p>
            <a:r>
              <a:rPr lang="en-US" dirty="0">
                <a:ea typeface="+mj-lt"/>
                <a:cs typeface="+mj-lt"/>
              </a:rPr>
              <a:t>Data privacy of vulnerable </a:t>
            </a:r>
            <a:br>
              <a:rPr lang="en-US" dirty="0">
                <a:ea typeface="+mj-lt"/>
                <a:cs typeface="+mj-lt"/>
              </a:rPr>
            </a:br>
            <a:r>
              <a:rPr lang="en-US" dirty="0">
                <a:ea typeface="+mj-lt"/>
                <a:cs typeface="+mj-lt"/>
              </a:rPr>
              <a:t>populations like teenagers </a:t>
            </a:r>
            <a:br>
              <a:rPr lang="en-US" dirty="0">
                <a:ea typeface="+mj-lt"/>
                <a:cs typeface="+mj-lt"/>
              </a:rPr>
            </a:br>
            <a:r>
              <a:rPr lang="en-US" dirty="0">
                <a:ea typeface="+mj-lt"/>
                <a:cs typeface="+mj-lt"/>
              </a:rPr>
              <a:t>or elderly in Canada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994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729" y="-4669"/>
            <a:ext cx="10515600" cy="888534"/>
          </a:xfrm>
          <a:noFill/>
        </p:spPr>
        <p:txBody>
          <a:bodyPr anchor="ctr"/>
          <a:lstStyle/>
          <a:p>
            <a:r>
              <a:rPr lang="de-DE" b="1"/>
              <a:t>Utilitarianism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4789" y="1097244"/>
            <a:ext cx="11922310" cy="5026061"/>
          </a:xfrm>
          <a:noFill/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2000" b="1" dirty="0">
                <a:latin typeface="Avenir Next LT Pro Light"/>
                <a:cs typeface="Times New Roman"/>
              </a:rPr>
              <a:t>Maximizing Well-being</a:t>
            </a:r>
          </a:p>
          <a:p>
            <a:r>
              <a:rPr lang="en-US" sz="2000" dirty="0">
                <a:latin typeface="Avenir Next LT Pro Light"/>
                <a:cs typeface="Times New Roman"/>
              </a:rPr>
              <a:t>Implementing stringent privacy regulations based on utilitarian principles aims to maximize overall well-being by safeguarding vulnerable populations' digital data.</a:t>
            </a:r>
            <a:endParaRPr lang="pa-IN" sz="2000">
              <a:latin typeface="Avenir Next LT Pro Light"/>
            </a:endParaRPr>
          </a:p>
          <a:p>
            <a:pPr marL="0" indent="0">
              <a:buNone/>
            </a:pPr>
            <a:r>
              <a:rPr lang="en-US" sz="2000" b="1" dirty="0">
                <a:latin typeface="Avenir Next LT Pro Light"/>
                <a:cs typeface="Times New Roman"/>
              </a:rPr>
              <a:t>Balancing Interests</a:t>
            </a:r>
          </a:p>
          <a:p>
            <a:r>
              <a:rPr lang="en-US" sz="2000" dirty="0">
                <a:latin typeface="Avenir Next LT Pro Light"/>
                <a:cs typeface="Times New Roman"/>
              </a:rPr>
              <a:t>Utilitarianism requires balancing the benefits of data collection with the potential risks and harms to teenagers and elderly individuals.</a:t>
            </a:r>
          </a:p>
          <a:p>
            <a:pPr marL="0" indent="0">
              <a:buNone/>
            </a:pPr>
            <a:r>
              <a:rPr lang="en-US" sz="2000" b="1" dirty="0">
                <a:latin typeface="Avenir Next LT Pro Light"/>
                <a:cs typeface="Times New Roman"/>
              </a:rPr>
              <a:t>Societal Impact</a:t>
            </a:r>
          </a:p>
          <a:p>
            <a:r>
              <a:rPr lang="en-US" sz="1200" dirty="0">
                <a:solidFill>
                  <a:srgbClr val="0D0D0D"/>
                </a:solidFill>
                <a:ea typeface="+mn-lt"/>
                <a:cs typeface="+mn-lt"/>
              </a:rPr>
              <a:t> </a:t>
            </a:r>
            <a:r>
              <a:rPr lang="en-US" sz="2000" dirty="0">
                <a:latin typeface="Avenir Next LT Pro Light"/>
                <a:cs typeface="Times New Roman"/>
              </a:rPr>
              <a:t>Ethical considerations based on utilitarianism should prioritize the societal impact of data privacy regulations on vulnerable populations.</a:t>
            </a:r>
          </a:p>
          <a:p>
            <a:pPr marL="0" indent="0">
              <a:buNone/>
            </a:pPr>
            <a:r>
              <a:rPr lang="en-US" sz="2000" b="1" dirty="0">
                <a:latin typeface="Avenir Next LT Pro Light"/>
                <a:cs typeface="Times New Roman"/>
              </a:rPr>
              <a:t>Evaluating Economic Considerations</a:t>
            </a:r>
          </a:p>
          <a:p>
            <a:r>
              <a:rPr lang="en-US" sz="2000" dirty="0">
                <a:latin typeface="Avenir Next LT Pro Light"/>
                <a:cs typeface="Times New Roman"/>
              </a:rPr>
              <a:t>Utilitarianism prompts an evaluation of the economic implications of stringent privacy regulations, considering factors such as innovation, market competition, and economic growth alongside the well-being of vulnerable populations.</a:t>
            </a:r>
          </a:p>
          <a:p>
            <a:pPr marL="0" indent="0">
              <a:buNone/>
            </a:pPr>
            <a:br>
              <a:rPr lang="en-US" dirty="0"/>
            </a:br>
            <a:endParaRPr lang="en-US"/>
          </a:p>
          <a:p>
            <a:endParaRPr lang="en-US" sz="1200" dirty="0">
              <a:solidFill>
                <a:srgbClr val="0D0D0D"/>
              </a:solidFill>
              <a:latin typeface="Avenir Next LT Pro Light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140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/>
              <a:t>Deontology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5393" y="1191236"/>
            <a:ext cx="11423719" cy="4947620"/>
          </a:xfrm>
        </p:spPr>
        <p:txBody>
          <a:bodyPr vert="horz" lIns="91440" tIns="45720" rIns="91440" bIns="45720" rtlCol="0" anchor="t">
            <a:noAutofit/>
          </a:bodyPr>
          <a:lstStyle/>
          <a:p>
            <a:endParaRPr lang="en-US" sz="1100" b="1"/>
          </a:p>
          <a:p>
            <a:pPr marL="0" indent="0">
              <a:buNone/>
            </a:pPr>
            <a:r>
              <a:rPr lang="en-US" sz="2000" b="1" dirty="0"/>
              <a:t>Respecting Privacy</a:t>
            </a:r>
          </a:p>
          <a:p>
            <a:r>
              <a:rPr lang="en-US" sz="2000" dirty="0"/>
              <a:t>Deontological ethics prioritizes respecting privacy and autonomy as fundamental moral duties, especially when dealing with vulnerable populations.</a:t>
            </a: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Autonomy and Consent</a:t>
            </a:r>
          </a:p>
          <a:p>
            <a:r>
              <a:rPr lang="en-US" sz="2000" dirty="0"/>
              <a:t>Upholding the autonomy of teenagers and elderly individuals involves obtaining explicit consent and ensuring transparent data collection practices.</a:t>
            </a: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Moral Imperatives</a:t>
            </a:r>
          </a:p>
          <a:p>
            <a:r>
              <a:rPr lang="en-US" sz="2000" dirty="0"/>
              <a:t>Deontological ethical frameworks emphasize the moral imperatives of protecting the digital privacy and security of vulnerable populations.</a:t>
            </a:r>
          </a:p>
        </p:txBody>
      </p:sp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b="1"/>
              <a:t>Virtue Ethics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0664A0CD-3950-1E7F-6662-9CFE33CAEFC2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3071168203"/>
              </p:ext>
            </p:extLst>
          </p:nvPr>
        </p:nvGraphicFramePr>
        <p:xfrm>
          <a:off x="838199" y="1691154"/>
          <a:ext cx="10515600" cy="42976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46137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669"/>
            <a:ext cx="10515600" cy="787681"/>
          </a:xfrm>
          <a:noFill/>
        </p:spPr>
        <p:txBody>
          <a:bodyPr anchor="ctr"/>
          <a:lstStyle/>
          <a:p>
            <a:r>
              <a:rPr lang="en-US" b="1"/>
              <a:t>Rights-Based Ethics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084729" y="1152806"/>
            <a:ext cx="9321052" cy="4802187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400" b="1" dirty="0">
                <a:latin typeface="Avenir Next LT Pro Light"/>
                <a:cs typeface="Times New Roman"/>
              </a:rPr>
              <a:t>Individual Rights</a:t>
            </a:r>
          </a:p>
          <a:p>
            <a:r>
              <a:rPr lang="en-US" sz="2400" dirty="0">
                <a:latin typeface="Avenir Next LT Pro Light"/>
                <a:cs typeface="Times New Roman"/>
              </a:rPr>
              <a:t>Upholding the rights to privacy and autonomy of teenagers and elderly individuals is a fundamental aspect of rights-based ethical frameworks.</a:t>
            </a:r>
          </a:p>
          <a:p>
            <a:r>
              <a:rPr lang="en-US" sz="2400" b="1" dirty="0">
                <a:latin typeface="Avenir Next LT Pro Light"/>
                <a:cs typeface="Times New Roman"/>
              </a:rPr>
              <a:t>Informed Consent</a:t>
            </a:r>
          </a:p>
          <a:p>
            <a:r>
              <a:rPr lang="en-US" sz="2400" dirty="0">
                <a:latin typeface="Avenir Next LT Pro Light"/>
                <a:cs typeface="Times New Roman"/>
              </a:rPr>
              <a:t>Explicit consent and clear communication of data usage align with the principles of rights-based ethics in protecting vulnerable populations' digital data.</a:t>
            </a:r>
          </a:p>
          <a:p>
            <a:r>
              <a:rPr lang="en-US" sz="2400" b="1" dirty="0">
                <a:latin typeface="Avenir Next LT Pro Light"/>
                <a:cs typeface="Times New Roman"/>
              </a:rPr>
              <a:t>Legal Protections</a:t>
            </a:r>
          </a:p>
          <a:p>
            <a:r>
              <a:rPr lang="en-US" sz="2400" dirty="0">
                <a:latin typeface="Avenir Next LT Pro Light"/>
                <a:cs typeface="Times New Roman"/>
              </a:rPr>
              <a:t>Rights-based ethical considerations necessitate legal protections and regulatory measures to safeguard the digital privacy and security of vulnerable populations.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8099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Boy playing in playground in front of apartment building&#10;">
            <a:extLst>
              <a:ext uri="{FF2B5EF4-FFF2-40B4-BE49-F238E27FC236}">
                <a16:creationId xmlns:a16="http://schemas.microsoft.com/office/drawing/2014/main" id="{46148692-01F9-F0AF-248D-A06D949F314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168" y="923544"/>
            <a:ext cx="6455664" cy="5010912"/>
          </a:xfrm>
          <a:noFill/>
        </p:spPr>
        <p:txBody>
          <a:bodyPr anchor="ctr"/>
          <a:lstStyle/>
          <a:p>
            <a:r>
              <a:rPr lang="en-US" b="1"/>
              <a:t>Safeguarding Teenagers and Elderly Individuals</a:t>
            </a:r>
          </a:p>
        </p:txBody>
      </p:sp>
    </p:spTree>
    <p:extLst>
      <p:ext uri="{BB962C8B-B14F-4D97-AF65-F5344CB8AC3E}">
        <p14:creationId xmlns:p14="http://schemas.microsoft.com/office/powerpoint/2010/main" val="35901903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57" y="1119031"/>
            <a:ext cx="4384736" cy="4619938"/>
          </a:xfrm>
        </p:spPr>
        <p:txBody>
          <a:bodyPr anchor="ctr">
            <a:normAutofit/>
          </a:bodyPr>
          <a:lstStyle/>
          <a:p>
            <a:r>
              <a:rPr lang="de-DE" b="1"/>
              <a:t>Ethical Considerations for Teenagers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8" y="554942"/>
            <a:ext cx="5552091" cy="57682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200" b="1"/>
              <a:t>Age-Appropriate Consent</a:t>
            </a:r>
          </a:p>
          <a:p>
            <a:r>
              <a:rPr lang="en-US" sz="2200"/>
              <a:t>Tailoring consent processes and privacy policies to be age-appropriate is crucial in safeguarding teenagers' digital data.</a:t>
            </a:r>
          </a:p>
          <a:p>
            <a:r>
              <a:rPr lang="en-US" sz="2200" b="1"/>
              <a:t>Parental Involvement</a:t>
            </a:r>
          </a:p>
          <a:p>
            <a:r>
              <a:rPr lang="en-US" sz="2200"/>
              <a:t>Involving parents and guardians in teenagers' digital interactions and privacy settings is essential in ensuring ethical data practices.</a:t>
            </a:r>
            <a:endParaRPr lang="en-US" sz="2200" b="1"/>
          </a:p>
          <a:p>
            <a:r>
              <a:rPr lang="en-US" sz="2200" b="1"/>
              <a:t>Role of Educators</a:t>
            </a:r>
          </a:p>
          <a:p>
            <a:r>
              <a:rPr lang="en-US" sz="2200"/>
              <a:t>Educators play a key role in promoting digital literacy and ethical responsibility among teenagers in the digital realm.</a:t>
            </a:r>
          </a:p>
          <a:p>
            <a:pPr lvl="1"/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24970504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</p:spPr>
        <p:txBody>
          <a:bodyPr anchor="ctr">
            <a:normAutofit/>
          </a:bodyPr>
          <a:lstStyle/>
          <a:p>
            <a:r>
              <a:rPr lang="en-US" b="1"/>
              <a:t>Ethical Considerations for Elderly Individuals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838099"/>
            <a:ext cx="8012113" cy="428488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b="1"/>
              <a:t>User-Friendly Interfaces</a:t>
            </a:r>
          </a:p>
          <a:p>
            <a:r>
              <a:rPr lang="en-US" sz="1700"/>
              <a:t>Designing user-friendly interfaces and providing accessible privacy settings is essential in safeguarding the digital privacy of elderly individuals.</a:t>
            </a:r>
            <a:endParaRPr lang="en-US" sz="1700" b="1"/>
          </a:p>
          <a:p>
            <a:r>
              <a:rPr lang="en-US" sz="1700" b="1"/>
              <a:t>Caregiver Education</a:t>
            </a:r>
          </a:p>
          <a:p>
            <a:r>
              <a:rPr lang="en-US" sz="1700"/>
              <a:t>Educating caregivers and family members on best practices for protecting elderly individuals' digital data is crucial in ensuring ethical data privacy practices.</a:t>
            </a:r>
            <a:endParaRPr lang="en-US" sz="1700" b="1"/>
          </a:p>
          <a:p>
            <a:r>
              <a:rPr lang="en-US" sz="1700" b="1"/>
              <a:t>Empathy and Understanding</a:t>
            </a:r>
          </a:p>
          <a:p>
            <a:r>
              <a:rPr lang="en-US" sz="1700"/>
              <a:t>Understanding the unique needs and challenges of elderly individuals is essential in formulating ethical strategies for safeguarding their digital privacy.</a:t>
            </a:r>
          </a:p>
          <a:p>
            <a:pPr lvl="1"/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5783264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anchor="ctr">
            <a:normAutofit/>
          </a:bodyPr>
          <a:lstStyle/>
          <a:p>
            <a:r>
              <a:rPr lang="de-DE" b="1"/>
              <a:t>Regulatory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40614" y="1682445"/>
            <a:ext cx="6698156" cy="429768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700" b="1"/>
              <a:t>Strengthening Regulatory Frameworks</a:t>
            </a:r>
          </a:p>
          <a:p>
            <a:r>
              <a:rPr lang="en-US" sz="1700"/>
              <a:t>Enhancing data privacy regulations to address the specific vulnerabilities of teenagers and elderly individuals is crucial in safeguarding their digital data.</a:t>
            </a:r>
            <a:endParaRPr lang="en-US" sz="1700" b="1"/>
          </a:p>
          <a:p>
            <a:r>
              <a:rPr lang="en-US" sz="1700" b="1"/>
              <a:t>Digital Literacy Initiatives</a:t>
            </a:r>
          </a:p>
          <a:p>
            <a:r>
              <a:rPr lang="en-US" sz="1700"/>
              <a:t>Investing in digital literacy initiatives targeted at vulnerable populations is essential in promoting ethical data practices and security.</a:t>
            </a:r>
            <a:endParaRPr lang="en-US" sz="1700" b="1"/>
          </a:p>
          <a:p>
            <a:r>
              <a:rPr lang="en-US" sz="1700" b="1"/>
              <a:t>Collaborative Efforts</a:t>
            </a:r>
          </a:p>
          <a:p>
            <a:r>
              <a:rPr lang="en-US" sz="1700"/>
              <a:t>Collaboration between regulatory bodies, technology developers, and advocacy groups is crucial in fostering ethical responsibility and safeguarding vulnerable populations' digital data.</a:t>
            </a:r>
          </a:p>
          <a:p>
            <a:pPr lvl="1"/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35116670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EE493-FEBA-3DB2-C1F0-D6EF70C84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Avenir Next LT Pro Light"/>
              </a:rPr>
              <a:t>Reference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B6691F-F9FA-3798-2D25-13E47C5A1677}"/>
              </a:ext>
            </a:extLst>
          </p:cNvPr>
          <p:cNvSpPr txBox="1"/>
          <p:nvPr/>
        </p:nvSpPr>
        <p:spPr>
          <a:xfrm>
            <a:off x="988978" y="1621276"/>
            <a:ext cx="10197829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71450" indent="-171450" algn="just">
              <a:buFont typeface="Arial"/>
              <a:buChar char="•"/>
            </a:pPr>
            <a:r>
              <a:rPr lang="en-GB" sz="2000">
                <a:latin typeface="Avenir Next LT Pro Light"/>
                <a:cs typeface="Times New Roman"/>
              </a:rPr>
              <a:t>Determann, E. D. T. D. D. T. D. D. T. (2023, August 29). Kids' and teens' online privacy and safety: 8 compliance considerations. </a:t>
            </a:r>
            <a:r>
              <a:rPr lang="en-GB" sz="2000" i="1">
                <a:latin typeface="Avenir Next LT Pro Light"/>
                <a:cs typeface="Times New Roman"/>
              </a:rPr>
              <a:t>International Association of Privacy Professionals</a:t>
            </a:r>
            <a:r>
              <a:rPr lang="en-GB" sz="2000">
                <a:latin typeface="Avenir Next LT Pro Light"/>
                <a:cs typeface="Times New Roman"/>
              </a:rPr>
              <a:t>. </a:t>
            </a:r>
            <a:r>
              <a:rPr lang="en-GB" sz="2000" u="sng">
                <a:latin typeface="Avenir Next LT Pro Light"/>
                <a:cs typeface="Times New Roman"/>
                <a:hlinkClick r:id="rId2"/>
              </a:rPr>
              <a:t>https://iapp.org/news/a/kids-and-teens-online-privacy-and-safety-8-compliance-considerations/</a:t>
            </a:r>
            <a:endParaRPr lang="en-GB" sz="2000">
              <a:latin typeface="Avenir Next LT Pro Light"/>
              <a:cs typeface="Times New Roman"/>
            </a:endParaRPr>
          </a:p>
          <a:p>
            <a:pPr marL="171450" indent="-171450" algn="just">
              <a:buFont typeface="Arial"/>
              <a:buChar char="•"/>
            </a:pPr>
            <a:r>
              <a:rPr lang="en-GB" sz="2000">
                <a:latin typeface="Avenir Next LT Pro Light"/>
                <a:cs typeface="Times New Roman"/>
              </a:rPr>
              <a:t>Government of Canada, Statistics Canada. (2023, August 14). </a:t>
            </a:r>
            <a:r>
              <a:rPr lang="en-GB" sz="2000" i="1">
                <a:latin typeface="Avenir Next LT Pro Light"/>
                <a:cs typeface="Times New Roman"/>
              </a:rPr>
              <a:t>Canadian seniors more connected than ever</a:t>
            </a:r>
            <a:r>
              <a:rPr lang="en-GB" sz="2000">
                <a:latin typeface="Avenir Next LT Pro Light"/>
                <a:cs typeface="Times New Roman"/>
              </a:rPr>
              <a:t>. Statistics Canada. </a:t>
            </a:r>
            <a:r>
              <a:rPr lang="en-GB" sz="2000" u="sng">
                <a:latin typeface="Avenir Next LT Pro Light"/>
                <a:cs typeface="Times New Roman"/>
                <a:hlinkClick r:id="rId3"/>
              </a:rPr>
              <a:t>https://www.statcan.gc.ca/o1/en/plus/4288-canadian-seniors-more-connected-ever</a:t>
            </a:r>
            <a:endParaRPr lang="en-GB" sz="2000">
              <a:latin typeface="Avenir Next LT Pro Light"/>
              <a:cs typeface="Times New Roman"/>
            </a:endParaRPr>
          </a:p>
          <a:p>
            <a:pPr marL="171450" indent="-171450" algn="just">
              <a:buFont typeface="Arial"/>
              <a:buChar char="•"/>
            </a:pPr>
            <a:r>
              <a:rPr lang="en-GB" sz="2000">
                <a:latin typeface="Avenir Next LT Pro Light"/>
                <a:cs typeface="Times New Roman"/>
              </a:rPr>
              <a:t>McAfee, Inc. (2018, December 25). 76 Per Cent of Canadian Youth Admit to Hiding Online Behaviour from Parents. </a:t>
            </a:r>
            <a:r>
              <a:rPr lang="en-GB" sz="2000" i="1" u="sng">
                <a:latin typeface="Avenir Next LT Pro Light"/>
                <a:cs typeface="Times New Roman"/>
                <a:hlinkClick r:id="rId4"/>
              </a:rPr>
              <a:t>www.newswire.ca</a:t>
            </a:r>
            <a:r>
              <a:rPr lang="en-GB" sz="2000">
                <a:latin typeface="Avenir Next LT Pro Light"/>
                <a:cs typeface="Times New Roman"/>
              </a:rPr>
              <a:t>. </a:t>
            </a:r>
            <a:r>
              <a:rPr lang="en-GB" sz="2000" u="sng">
                <a:latin typeface="Avenir Next LT Pro Light"/>
                <a:cs typeface="Times New Roman"/>
                <a:hlinkClick r:id="rId5"/>
              </a:rPr>
              <a:t>https://www.newswire.ca/news-releases/76-per-cent-of-canadian-youth-admit-to-hiding-online-behaviour-from-parents-513761701.html</a:t>
            </a:r>
            <a:endParaRPr lang="en-GB" sz="2000">
              <a:latin typeface="Avenir Next LT Pro Light"/>
              <a:cs typeface="Times New Roman"/>
            </a:endParaRPr>
          </a:p>
          <a:p>
            <a:pPr marL="171450" indent="-171450" algn="just">
              <a:buFont typeface="Arial"/>
              <a:buChar char="•"/>
            </a:pPr>
            <a:r>
              <a:rPr lang="en-GB" sz="2000" err="1">
                <a:latin typeface="Avenir Next LT Pro Light"/>
                <a:cs typeface="Times New Roman"/>
              </a:rPr>
              <a:t>Mydoh</a:t>
            </a:r>
            <a:r>
              <a:rPr lang="en-GB" sz="2000">
                <a:latin typeface="Avenir Next LT Pro Light"/>
                <a:cs typeface="Times New Roman"/>
              </a:rPr>
              <a:t>. (2023, May 16). </a:t>
            </a:r>
            <a:r>
              <a:rPr lang="en-GB" sz="2000" i="1">
                <a:latin typeface="Avenir Next LT Pro Light"/>
                <a:cs typeface="Times New Roman"/>
              </a:rPr>
              <a:t>What kids and teens need to know about online privacy</a:t>
            </a:r>
            <a:r>
              <a:rPr lang="en-GB" sz="2000">
                <a:latin typeface="Avenir Next LT Pro Light"/>
                <a:cs typeface="Times New Roman"/>
              </a:rPr>
              <a:t>. </a:t>
            </a:r>
            <a:r>
              <a:rPr lang="en-GB" sz="2000" err="1">
                <a:latin typeface="Avenir Next LT Pro Light"/>
                <a:cs typeface="Times New Roman"/>
              </a:rPr>
              <a:t>Mydoh</a:t>
            </a:r>
            <a:r>
              <a:rPr lang="en-GB" sz="2000">
                <a:latin typeface="Avenir Next LT Pro Light"/>
                <a:cs typeface="Times New Roman"/>
              </a:rPr>
              <a:t>. </a:t>
            </a:r>
            <a:r>
              <a:rPr lang="en-GB" sz="2000" u="sng">
                <a:latin typeface="Avenir Next LT Pro Light"/>
                <a:cs typeface="Times New Roman"/>
                <a:hlinkClick r:id="rId6"/>
              </a:rPr>
              <a:t>https://www.mydoh.ca/learn/blog/education/what-kids-and-teens-need-to-know-about-online-privacy/#:~:text=The%20best%20way%20to%20control,asked%20to%20share%20certain%20information</a:t>
            </a:r>
            <a:r>
              <a:rPr lang="en-GB" sz="2000">
                <a:latin typeface="Avenir Next LT Pro Light"/>
                <a:cs typeface="Times New 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695410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2259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A251D73-4CEF-D465-D535-8B7DA2E8B5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8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9011782 w 12192000"/>
              <a:gd name="connsiteY0" fmla="*/ 4817511 h 6858000"/>
              <a:gd name="connsiteX1" fmla="*/ 8937059 w 12192000"/>
              <a:gd name="connsiteY1" fmla="*/ 4972626 h 6858000"/>
              <a:gd name="connsiteX2" fmla="*/ 8588084 w 12192000"/>
              <a:gd name="connsiteY2" fmla="*/ 5489438 h 6858000"/>
              <a:gd name="connsiteX3" fmla="*/ 8565206 w 12192000"/>
              <a:gd name="connsiteY3" fmla="*/ 5514611 h 6858000"/>
              <a:gd name="connsiteX4" fmla="*/ 8569944 w 12192000"/>
              <a:gd name="connsiteY4" fmla="*/ 5520198 h 6858000"/>
              <a:gd name="connsiteX5" fmla="*/ 8878607 w 12192000"/>
              <a:gd name="connsiteY5" fmla="*/ 5644582 h 6858000"/>
              <a:gd name="connsiteX6" fmla="*/ 9315123 w 12192000"/>
              <a:gd name="connsiteY6" fmla="*/ 5219907 h 6858000"/>
              <a:gd name="connsiteX7" fmla="*/ 9048519 w 12192000"/>
              <a:gd name="connsiteY7" fmla="*/ 4828605 h 6858000"/>
              <a:gd name="connsiteX8" fmla="*/ 6096000 w 12192000"/>
              <a:gd name="connsiteY8" fmla="*/ 200625 h 6858000"/>
              <a:gd name="connsiteX9" fmla="*/ 2867625 w 12192000"/>
              <a:gd name="connsiteY9" fmla="*/ 3429000 h 6858000"/>
              <a:gd name="connsiteX10" fmla="*/ 6096000 w 12192000"/>
              <a:gd name="connsiteY10" fmla="*/ 6657375 h 6858000"/>
              <a:gd name="connsiteX11" fmla="*/ 9324375 w 12192000"/>
              <a:gd name="connsiteY11" fmla="*/ 3429000 h 6858000"/>
              <a:gd name="connsiteX12" fmla="*/ 6096000 w 12192000"/>
              <a:gd name="connsiteY12" fmla="*/ 200625 h 6858000"/>
              <a:gd name="connsiteX13" fmla="*/ 0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9011782" y="4817511"/>
                </a:moveTo>
                <a:lnTo>
                  <a:pt x="8937059" y="4972626"/>
                </a:lnTo>
                <a:cubicBezTo>
                  <a:pt x="8837255" y="5156349"/>
                  <a:pt x="8720206" y="5329344"/>
                  <a:pt x="8588084" y="5489438"/>
                </a:cubicBezTo>
                <a:lnTo>
                  <a:pt x="8565206" y="5514611"/>
                </a:lnTo>
                <a:lnTo>
                  <a:pt x="8569944" y="5520198"/>
                </a:lnTo>
                <a:cubicBezTo>
                  <a:pt x="8648938" y="5597049"/>
                  <a:pt x="8758066" y="5644582"/>
                  <a:pt x="8878607" y="5644582"/>
                </a:cubicBezTo>
                <a:cubicBezTo>
                  <a:pt x="9119688" y="5644582"/>
                  <a:pt x="9315123" y="5454449"/>
                  <a:pt x="9315123" y="5219907"/>
                </a:cubicBezTo>
                <a:cubicBezTo>
                  <a:pt x="9315123" y="5044001"/>
                  <a:pt x="9205191" y="4893074"/>
                  <a:pt x="9048519" y="4828605"/>
                </a:cubicBezTo>
                <a:close/>
                <a:moveTo>
                  <a:pt x="6096000" y="200625"/>
                </a:moveTo>
                <a:cubicBezTo>
                  <a:pt x="4313018" y="200625"/>
                  <a:pt x="2867625" y="1646018"/>
                  <a:pt x="2867625" y="3429000"/>
                </a:cubicBezTo>
                <a:cubicBezTo>
                  <a:pt x="2867625" y="5211982"/>
                  <a:pt x="4313018" y="6657375"/>
                  <a:pt x="6096000" y="6657375"/>
                </a:cubicBezTo>
                <a:cubicBezTo>
                  <a:pt x="7878982" y="6657375"/>
                  <a:pt x="9324375" y="5211982"/>
                  <a:pt x="9324375" y="3429000"/>
                </a:cubicBezTo>
                <a:cubicBezTo>
                  <a:pt x="9324375" y="1646018"/>
                  <a:pt x="7878982" y="200625"/>
                  <a:pt x="6096000" y="20062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10" name="Title 2">
            <a:extLst>
              <a:ext uri="{FF2B5EF4-FFF2-40B4-BE49-F238E27FC236}">
                <a16:creationId xmlns:a16="http://schemas.microsoft.com/office/drawing/2014/main" id="{942AF449-D08F-F126-0729-7FD5324BB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8168" y="923544"/>
            <a:ext cx="6455664" cy="5010912"/>
          </a:xfrm>
        </p:spPr>
        <p:txBody>
          <a:bodyPr>
            <a:normAutofit/>
          </a:bodyPr>
          <a:lstStyle/>
          <a:p>
            <a:b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>
                <a:latin typeface="Times New Roman"/>
                <a:cs typeface="Times New Roman"/>
              </a:rPr>
              <a:t>Presented by:-</a:t>
            </a:r>
            <a:b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2400">
                <a:latin typeface="Times New Roman"/>
                <a:cs typeface="Times New Roman"/>
              </a:rPr>
            </a:br>
            <a:r>
              <a:rPr lang="en-US" sz="2400">
                <a:latin typeface="Times New Roman"/>
                <a:cs typeface="Times New Roman"/>
              </a:rPr>
              <a:t>Manpreet Kaur(301239154)</a:t>
            </a:r>
            <a:br>
              <a:rPr lang="en-US" sz="2400">
                <a:latin typeface="Times New Roman"/>
                <a:cs typeface="Times New Roman"/>
              </a:rPr>
            </a:br>
            <a:r>
              <a:rPr lang="en-US" sz="2400">
                <a:latin typeface="Times New Roman"/>
                <a:cs typeface="Times New Roman"/>
              </a:rPr>
              <a:t>Maharsh Patel (301301102)</a:t>
            </a:r>
            <a:b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>
                <a:latin typeface="Times New Roman"/>
                <a:cs typeface="Times New Roman"/>
              </a:rPr>
              <a:t>Arun </a:t>
            </a:r>
            <a:r>
              <a:rPr lang="en-US" sz="2400" err="1">
                <a:latin typeface="Times New Roman"/>
                <a:cs typeface="Times New Roman"/>
              </a:rPr>
              <a:t>Gopakumar</a:t>
            </a:r>
            <a:r>
              <a:rPr lang="en-US" sz="2400">
                <a:latin typeface="Times New Roman"/>
                <a:cs typeface="Times New Roman"/>
              </a:rPr>
              <a:t> (301175785)</a:t>
            </a:r>
            <a:b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>
                <a:latin typeface="Times New Roman"/>
                <a:cs typeface="Times New Roman"/>
              </a:rPr>
              <a:t>Dishank Trivedi (301171796)</a:t>
            </a:r>
            <a:b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>
                <a:latin typeface="Times New Roman"/>
                <a:cs typeface="Times New Roman"/>
              </a:rPr>
              <a:t>Rincy Kuriakose (301217536)</a:t>
            </a:r>
            <a:br>
              <a:rPr 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583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3007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57" y="1119031"/>
            <a:ext cx="4384736" cy="4619938"/>
          </a:xfrm>
          <a:noFill/>
        </p:spPr>
        <p:txBody>
          <a:bodyPr>
            <a:noAutofit/>
          </a:bodyPr>
          <a:lstStyle/>
          <a:p>
            <a:r>
              <a:rPr lang="en-US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01708" y="554942"/>
            <a:ext cx="5780335" cy="5768220"/>
          </a:xfrm>
          <a:noFill/>
        </p:spPr>
        <p:txBody>
          <a:bodyPr>
            <a:normAutofit/>
          </a:bodyPr>
          <a:lstStyle/>
          <a:p>
            <a:r>
              <a:rPr lang="en-US" b="1"/>
              <a:t>1. </a:t>
            </a:r>
            <a:r>
              <a:rPr lang="en-US" b="1">
                <a:latin typeface="Avenir Next LT Pro Light"/>
                <a:cs typeface="Times New Roman"/>
              </a:rPr>
              <a:t>Why Teenagers and elderly populations are vulnerable?</a:t>
            </a:r>
          </a:p>
          <a:p>
            <a:endParaRPr lang="en-US" b="1"/>
          </a:p>
          <a:p>
            <a:r>
              <a:rPr lang="en-US" b="1"/>
              <a:t>2. Look at some facts and data</a:t>
            </a:r>
          </a:p>
          <a:p>
            <a:endParaRPr lang="en-US" b="1"/>
          </a:p>
          <a:p>
            <a:r>
              <a:rPr lang="en-US" b="1"/>
              <a:t>3. Analyse the topic using Ethical Frameworks 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7244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803"/>
            <a:ext cx="10515600" cy="1472974"/>
          </a:xfrm>
          <a:noFill/>
        </p:spPr>
        <p:txBody>
          <a:bodyPr anchor="ctr"/>
          <a:lstStyle/>
          <a:p>
            <a:r>
              <a:rPr lang="de-DE" b="1"/>
              <a:t>Teenagers' </a:t>
            </a:r>
            <a:r>
              <a:rPr lang="de-DE" b="1" err="1">
                <a:solidFill>
                  <a:srgbClr val="000000"/>
                </a:solidFill>
                <a:ea typeface="+mj-lt"/>
                <a:cs typeface="+mj-lt"/>
              </a:rPr>
              <a:t>Vulnerability</a:t>
            </a:r>
            <a:endParaRPr lang="de-DE" b="1" err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1587500"/>
            <a:ext cx="9398000" cy="4724399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400" b="1"/>
              <a:t>Limited Tech Knowledge</a:t>
            </a:r>
          </a:p>
          <a:p>
            <a:r>
              <a:rPr lang="en-US" sz="2400"/>
              <a:t>Teenagers' vulnerability stems from their limited understanding of the consequences of online activities due to their limited tech knowledge.</a:t>
            </a:r>
          </a:p>
          <a:p>
            <a:pPr marL="0" indent="0">
              <a:buNone/>
            </a:pPr>
            <a:r>
              <a:rPr lang="en-US" sz="2400" b="1"/>
              <a:t>Online Risks</a:t>
            </a:r>
          </a:p>
          <a:p>
            <a:r>
              <a:rPr lang="en-US" sz="2400"/>
              <a:t>Lack of awareness about privacy settings and potential risks in online interactions can make teenagers susceptible to privacy breaches.</a:t>
            </a:r>
          </a:p>
          <a:p>
            <a:pPr marL="0" indent="0">
              <a:buNone/>
            </a:pPr>
            <a:r>
              <a:rPr lang="en-US" sz="2400" b="1"/>
              <a:t>Educational Imperative</a:t>
            </a:r>
          </a:p>
          <a:p>
            <a:r>
              <a:rPr lang="en-US" sz="2400"/>
              <a:t>Educators and parents need to play a pivotal role in enhancing teenagers' digital literacy and awareness of online risks.</a:t>
            </a:r>
          </a:p>
          <a:p>
            <a:pPr marL="0" indent="0">
              <a:buNone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5C37F52-5C08-7C02-C9CA-E2AD930A9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529" y="852083"/>
            <a:ext cx="10718049" cy="5157162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sz="4500" b="1"/>
              <a:t>Elderly Individuals' Vulnerability</a:t>
            </a:r>
          </a:p>
          <a:p>
            <a:endParaRPr lang="en-US" b="1"/>
          </a:p>
          <a:p>
            <a:r>
              <a:rPr lang="en-US" sz="3100" b="1"/>
              <a:t>Technological Struggles</a:t>
            </a:r>
          </a:p>
          <a:p>
            <a:pPr marL="457200" indent="-457200">
              <a:buChar char="•"/>
            </a:pPr>
            <a:r>
              <a:rPr lang="en-US" sz="3100"/>
              <a:t>Elderly individuals often face challenges in keeping up with rapidly evolving technology, making them more susceptible to privacy breaches.</a:t>
            </a:r>
          </a:p>
          <a:p>
            <a:endParaRPr lang="en-US" sz="3100" b="1"/>
          </a:p>
          <a:p>
            <a:r>
              <a:rPr lang="en-US" sz="3100" b="1"/>
              <a:t>Physical and Mental Limitations</a:t>
            </a:r>
          </a:p>
          <a:p>
            <a:pPr marL="457200" indent="-457200">
              <a:buChar char="•"/>
            </a:pPr>
            <a:r>
              <a:rPr lang="en-US" sz="3100"/>
              <a:t>Age-related physical and mental limitations can hinder elderly individuals from effectively navigating privacy settings and recognizing potential online risks.</a:t>
            </a:r>
          </a:p>
          <a:p>
            <a:endParaRPr lang="en-US" sz="3100" b="1"/>
          </a:p>
          <a:p>
            <a:r>
              <a:rPr lang="en-US" sz="3100" b="1"/>
              <a:t>Caregiver Education</a:t>
            </a:r>
          </a:p>
          <a:p>
            <a:pPr marL="457200" indent="-457200">
              <a:buChar char="•"/>
            </a:pPr>
            <a:r>
              <a:rPr lang="en-US" sz="3100"/>
              <a:t>Educating caregivers and family members is crucial in protecting the digital data and privacy of elderly individuals.</a:t>
            </a:r>
          </a:p>
        </p:txBody>
      </p:sp>
    </p:spTree>
    <p:extLst>
      <p:ext uri="{BB962C8B-B14F-4D97-AF65-F5344CB8AC3E}">
        <p14:creationId xmlns:p14="http://schemas.microsoft.com/office/powerpoint/2010/main" val="32939243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2994" y="1899574"/>
            <a:ext cx="6560142" cy="3063149"/>
          </a:xfrm>
          <a:noFill/>
        </p:spPr>
        <p:txBody>
          <a:bodyPr/>
          <a:lstStyle/>
          <a:p>
            <a:r>
              <a:rPr lang="de-DE" b="1"/>
              <a:t>Facts &amp; Research</a:t>
            </a:r>
          </a:p>
        </p:txBody>
      </p:sp>
    </p:spTree>
    <p:extLst>
      <p:ext uri="{BB962C8B-B14F-4D97-AF65-F5344CB8AC3E}">
        <p14:creationId xmlns:p14="http://schemas.microsoft.com/office/powerpoint/2010/main" val="363098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B6E41-291A-BFE2-A704-DD6C027266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433965"/>
            <a:ext cx="10306674" cy="568902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 sz="2800"/>
              <a:t>According to research, </a:t>
            </a:r>
            <a:r>
              <a:rPr lang="en-GB" sz="2800" b="1"/>
              <a:t>76% of young people</a:t>
            </a:r>
            <a:r>
              <a:rPr lang="en-GB" sz="2800"/>
              <a:t> confess to disguising their online habits from their parents</a:t>
            </a:r>
          </a:p>
          <a:p>
            <a:r>
              <a:rPr lang="en-GB" sz="2800">
                <a:latin typeface="Avenir Next LT Pro Light"/>
                <a:cs typeface="Times New Roman"/>
              </a:rPr>
              <a:t>Global regulators are stepping up some jurisdictions, like the U.K. and California, emphasise the need for</a:t>
            </a:r>
            <a:r>
              <a:rPr lang="en-GB" sz="2800" b="1">
                <a:latin typeface="Avenir Next LT Pro Light"/>
                <a:cs typeface="Times New Roman"/>
              </a:rPr>
              <a:t> age-appropriate design requirements</a:t>
            </a:r>
            <a:r>
              <a:rPr lang="en-GB" sz="2800">
                <a:latin typeface="Avenir Next LT Pro Light"/>
                <a:cs typeface="Times New Roman"/>
              </a:rPr>
              <a:t>, others place more emphasis on </a:t>
            </a:r>
            <a:r>
              <a:rPr lang="en-GB" sz="2800" b="1">
                <a:latin typeface="Avenir Next LT Pro Light"/>
                <a:cs typeface="Times New Roman"/>
              </a:rPr>
              <a:t>parental gatekeeping</a:t>
            </a:r>
          </a:p>
          <a:p>
            <a:r>
              <a:rPr lang="en-GB" sz="2800">
                <a:latin typeface="Avenir Next LT Pro Light"/>
                <a:cs typeface="Times New Roman"/>
              </a:rPr>
              <a:t>According to data from the Canadian Internet Use Survey conducted in 2022, </a:t>
            </a:r>
            <a:r>
              <a:rPr lang="en-GB" sz="2800" b="1">
                <a:latin typeface="Avenir Next LT Pro Light"/>
                <a:cs typeface="Times New Roman"/>
              </a:rPr>
              <a:t>eight out of ten</a:t>
            </a:r>
            <a:r>
              <a:rPr lang="en-GB" sz="2800">
                <a:latin typeface="Avenir Next LT Pro Light"/>
                <a:cs typeface="Times New Roman"/>
              </a:rPr>
              <a:t> seniors 65 and over now access the Internet, a </a:t>
            </a:r>
            <a:r>
              <a:rPr lang="en-GB" sz="2800" b="1">
                <a:latin typeface="Avenir Next LT Pro Light"/>
                <a:cs typeface="Times New Roman"/>
              </a:rPr>
              <a:t>6.3 percentage point rise from 2020</a:t>
            </a:r>
          </a:p>
          <a:p>
            <a:r>
              <a:rPr lang="en-GB" sz="2800" b="1">
                <a:latin typeface="Avenir Next LT Pro Light"/>
                <a:cs typeface="Times New Roman"/>
              </a:rPr>
              <a:t>75%</a:t>
            </a:r>
            <a:r>
              <a:rPr lang="en-GB" sz="2800">
                <a:latin typeface="Avenir Next LT Pro Light"/>
                <a:cs typeface="Times New Roman"/>
              </a:rPr>
              <a:t> of seniors sending and receiving emails, </a:t>
            </a:r>
            <a:r>
              <a:rPr lang="en-GB" sz="2800" b="1">
                <a:latin typeface="Avenir Next LT Pro Light"/>
                <a:cs typeface="Times New Roman"/>
              </a:rPr>
              <a:t>email is still the most popular online activity</a:t>
            </a:r>
            <a:r>
              <a:rPr lang="en-GB" sz="2800">
                <a:latin typeface="Avenir Next LT Pro Light"/>
                <a:cs typeface="Times New Roman"/>
              </a:rPr>
              <a:t> among them, followed by social networking and instant messaging</a:t>
            </a:r>
          </a:p>
        </p:txBody>
      </p:sp>
    </p:spTree>
    <p:extLst>
      <p:ext uri="{BB962C8B-B14F-4D97-AF65-F5344CB8AC3E}">
        <p14:creationId xmlns:p14="http://schemas.microsoft.com/office/powerpoint/2010/main" val="40458775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7915" y="1576614"/>
            <a:ext cx="10305142" cy="4328977"/>
          </a:xfrm>
          <a:noFill/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800" b="1"/>
              <a:t>Privacy Concerns: </a:t>
            </a:r>
            <a:r>
              <a:rPr lang="en-US" sz="2800"/>
              <a:t>Both teenagers and elderly individuals face unique privacy concerns, necessitating tailored approaches to protect their digital data.</a:t>
            </a:r>
            <a:endParaRPr lang="en-US" sz="2800" b="1"/>
          </a:p>
          <a:p>
            <a:r>
              <a:rPr lang="en-US" sz="2800" b="1"/>
              <a:t>Digital Literacy: </a:t>
            </a:r>
            <a:r>
              <a:rPr lang="en-US" sz="2800"/>
              <a:t>Enhancing digital literacy among this populations is essential to mitigate the risks associated with online interactions and data privacy.</a:t>
            </a:r>
            <a:endParaRPr lang="en-US" sz="2800" b="1"/>
          </a:p>
          <a:p>
            <a:r>
              <a:rPr lang="en-US" sz="2800" b="1"/>
              <a:t>Regulatory Considerations: </a:t>
            </a:r>
            <a:r>
              <a:rPr lang="en-US" sz="2800"/>
              <a:t>Policymakers need to consider the specific vulnerabilities of teenagers and elderly individuals when formulating data privacy regulations.</a:t>
            </a:r>
          </a:p>
          <a:p>
            <a:pPr lvl="1"/>
            <a:endParaRPr lang="en-US" sz="240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80B678-B9BC-2EEC-474F-ABE424BCB093}"/>
              </a:ext>
            </a:extLst>
          </p:cNvPr>
          <p:cNvSpPr txBox="1"/>
          <p:nvPr/>
        </p:nvSpPr>
        <p:spPr>
          <a:xfrm>
            <a:off x="544367" y="739005"/>
            <a:ext cx="953784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3600" b="1"/>
              <a:t>Research Concludes:</a:t>
            </a:r>
          </a:p>
        </p:txBody>
      </p:sp>
    </p:spTree>
    <p:extLst>
      <p:ext uri="{BB962C8B-B14F-4D97-AF65-F5344CB8AC3E}">
        <p14:creationId xmlns:p14="http://schemas.microsoft.com/office/powerpoint/2010/main" val="1127649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84474" y="2949739"/>
            <a:ext cx="6261291" cy="2396686"/>
          </a:xfrm>
        </p:spPr>
        <p:txBody>
          <a:bodyPr anchor="b">
            <a:normAutofit/>
          </a:bodyPr>
          <a:lstStyle/>
          <a:p>
            <a:r>
              <a:rPr lang="en-US" b="1"/>
              <a:t>Analysis Using Ethical Frameworks</a:t>
            </a:r>
          </a:p>
        </p:txBody>
      </p:sp>
    </p:spTree>
    <p:extLst>
      <p:ext uri="{BB962C8B-B14F-4D97-AF65-F5344CB8AC3E}">
        <p14:creationId xmlns:p14="http://schemas.microsoft.com/office/powerpoint/2010/main" val="2110771952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78504181">
      <a:dk1>
        <a:srgbClr val="000000"/>
      </a:dk1>
      <a:lt1>
        <a:srgbClr val="FFFFFF"/>
      </a:lt1>
      <a:dk2>
        <a:srgbClr val="FFF8F4"/>
      </a:dk2>
      <a:lt2>
        <a:srgbClr val="E8E8E8"/>
      </a:lt2>
      <a:accent1>
        <a:srgbClr val="EE7660"/>
      </a:accent1>
      <a:accent2>
        <a:srgbClr val="4D90EF"/>
      </a:accent2>
      <a:accent3>
        <a:srgbClr val="5B5160"/>
      </a:accent3>
      <a:accent4>
        <a:srgbClr val="2BC2B4"/>
      </a:accent4>
      <a:accent5>
        <a:srgbClr val="C097F8"/>
      </a:accent5>
      <a:accent6>
        <a:srgbClr val="FF9413"/>
      </a:accent6>
      <a:hlink>
        <a:srgbClr val="467886"/>
      </a:hlink>
      <a:folHlink>
        <a:srgbClr val="96607D"/>
      </a:folHlink>
    </a:clrScheme>
    <a:fontScheme name="Custom 49">
      <a:majorFont>
        <a:latin typeface="Tw Cen MT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04181_Win32_SL_V11" id="{D9600F65-346D-4C25-A611-673E5C44A142}" vid="{299F2556-E258-444F-A1E6-FA759CE228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E60708A-6461-4D7F-883F-7E25D731D3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BC90B52-91C7-4BE9-8AE0-180FFFE1100A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130005B-6102-4F3C-A26F-485DF1BF9717}">
  <ds:schemaRefs>
    <ds:schemaRef ds:uri="230e9df3-be65-4c73-a93b-d1236ebd677e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{09ECB8E2-6F44-4DCE-B06D-690741F87EE2}tf78504181_win32</Template>
  <Application>Microsoft Office PowerPoint</Application>
  <PresentationFormat>Widescreen</PresentationFormat>
  <Slides>20</Slides>
  <Notes>14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Custom</vt:lpstr>
      <vt:lpstr>Data privacy of vulnerable  populations like teenagers  or elderly in Canada</vt:lpstr>
      <vt:lpstr> Presented by:-  Manpreet Kaur(301239154) Maharsh Patel (301301102) Arun Gopakumar (301175785) Dishank Trivedi (301171796) Rincy Kuriakose (301217536) </vt:lpstr>
      <vt:lpstr>Agenda</vt:lpstr>
      <vt:lpstr>Teenagers' Vulnerability</vt:lpstr>
      <vt:lpstr>PowerPoint Presentation</vt:lpstr>
      <vt:lpstr>Facts &amp; Research</vt:lpstr>
      <vt:lpstr>PowerPoint Presentation</vt:lpstr>
      <vt:lpstr>PowerPoint Presentation</vt:lpstr>
      <vt:lpstr>Analysis Using Ethical Frameworks</vt:lpstr>
      <vt:lpstr>Utilitarianism</vt:lpstr>
      <vt:lpstr>Deontology</vt:lpstr>
      <vt:lpstr>Virtue Ethics</vt:lpstr>
      <vt:lpstr>Rights-Based Ethics</vt:lpstr>
      <vt:lpstr>Safeguarding Teenagers and Elderly Individuals</vt:lpstr>
      <vt:lpstr>Ethical Considerations for Teenagers</vt:lpstr>
      <vt:lpstr>Ethical Considerations for Elderly Individuals</vt:lpstr>
      <vt:lpstr>Regulatory Measures</vt:lpstr>
      <vt:lpstr>Reference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Practices of Data Privacy and Security in Canada: Safeguarding Vulnerable Populations</dc:title>
  <dc:creator>Manpreet Kaur</dc:creator>
  <cp:revision>137</cp:revision>
  <dcterms:created xsi:type="dcterms:W3CDTF">2024-04-12T00:37:15Z</dcterms:created>
  <dcterms:modified xsi:type="dcterms:W3CDTF">2024-04-14T21:53:43Z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